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144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sldImg"/>
          </p:nvPr>
        </p:nvSpPr>
        <p:spPr>
          <a:prstGeom prst="rect">
            <a:avLst/>
          </a:prstGeom>
        </p:spPr>
        <p:txBody>
          <a:bodyPr/>
          <a:lstStyle/>
          <a:p>
            <a:pPr lvl="0"/>
          </a:p>
        </p:txBody>
      </p:sp>
      <p:sp>
        <p:nvSpPr>
          <p:cNvPr id="64" name="Shape 64"/>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Find the thesis statement.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sldImg"/>
          </p:nvPr>
        </p:nvSpPr>
        <p:spPr>
          <a:prstGeom prst="rect">
            <a:avLst/>
          </a:prstGeom>
        </p:spPr>
        <p:txBody>
          <a:bodyPr/>
          <a:lstStyle/>
          <a:p>
            <a:pPr lvl="0"/>
          </a:p>
        </p:txBody>
      </p:sp>
      <p:sp>
        <p:nvSpPr>
          <p:cNvPr id="75" name="Shape 75"/>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Analyze why this thesis is weak.</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Click to edit Master title style</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stStyle>
          <a:p>
            <a:pPr lvl="0">
              <a:defRPr sz="1800">
                <a:solidFill>
                  <a:srgbClr val="000000"/>
                </a:solidFill>
              </a:defRPr>
            </a:pPr>
            <a:r>
              <a:rPr sz="3200">
                <a:solidFill>
                  <a:srgbClr val="888888"/>
                </a:solidFill>
              </a:rPr>
              <a:t>Click to edit Master subtitle style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Click to edit Master title style</a:t>
            </a:r>
          </a:p>
        </p:txBody>
      </p:sp>
      <p:sp>
        <p:nvSpPr>
          <p:cNvPr id="40" name="Shape 40"/>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Click to edit Master title style</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Click to edit Master title style</a:t>
            </a:r>
          </a:p>
        </p:txBody>
      </p:sp>
      <p:sp>
        <p:nvSpPr>
          <p:cNvPr id="11" name="Shape 11"/>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Click to edit Master title style</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Click to edit Master text styles</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Click to edit Master title style</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23" name="Shape 23"/>
          <p:cNvSpPr/>
          <p:nvPr>
            <p:ph type="body" idx="1"/>
          </p:nvPr>
        </p:nvSpPr>
        <p:spPr>
          <a:xfrm>
            <a:off x="457200" y="1435465"/>
            <a:ext cx="4040188" cy="739410"/>
          </a:xfrm>
          <a:prstGeom prst="rect">
            <a:avLst/>
          </a:prstGeom>
        </p:spPr>
        <p:txBody>
          <a:bodyPr anchor="b"/>
          <a:lstStyle>
            <a:lvl1pPr marL="0" indent="0">
              <a:spcBef>
                <a:spcPts val="500"/>
              </a:spcBef>
              <a:buSzTx/>
              <a:buFontTx/>
              <a:buNone/>
              <a:defRPr b="1" sz="2400"/>
            </a:lvl1pPr>
          </a:lstStyle>
          <a:p>
            <a:pPr lvl="0">
              <a:defRPr b="0" sz="1800"/>
            </a:pPr>
            <a:r>
              <a:rPr b="1" sz="2400"/>
              <a:t>Click to edit Master text styles</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sz="1800"/>
            </a:pPr>
            <a:r>
              <a:rPr sz="4400"/>
              <a:t>Click to edit Master title style</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Click to edit Master title style</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Click to edit Master title style</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Click to edit Master text styles</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Click to edit Master title style</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685800" y="2130425"/>
            <a:ext cx="7772400" cy="1470025"/>
          </a:xfrm>
          <a:prstGeom prst="rect">
            <a:avLst/>
          </a:prstGeom>
        </p:spPr>
        <p:txBody>
          <a:bodyPr/>
          <a:lstStyle>
            <a:lvl1pPr>
              <a:defRPr>
                <a:solidFill>
                  <a:srgbClr val="17375E"/>
                </a:solidFill>
              </a:defRPr>
            </a:lvl1pPr>
          </a:lstStyle>
          <a:p>
            <a:pPr lvl="0">
              <a:defRPr sz="1800">
                <a:solidFill>
                  <a:srgbClr val="000000"/>
                </a:solidFill>
              </a:defRPr>
            </a:pPr>
            <a:r>
              <a:rPr sz="4400">
                <a:solidFill>
                  <a:srgbClr val="17375E"/>
                </a:solidFill>
              </a:rPr>
              <a:t>Thesis Statements</a:t>
            </a:r>
          </a:p>
        </p:txBody>
      </p:sp>
      <p:sp>
        <p:nvSpPr>
          <p:cNvPr id="50" name="Shape 50"/>
          <p:cNvSpPr/>
          <p:nvPr>
            <p:ph type="body" idx="1"/>
          </p:nvPr>
        </p:nvSpPr>
        <p:spPr>
          <a:xfrm>
            <a:off x="1371600" y="3886200"/>
            <a:ext cx="6400800" cy="1752600"/>
          </a:xfrm>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nvSpPr>
        <p:spPr>
          <a:xfrm>
            <a:off x="914400" y="1295400"/>
            <a:ext cx="7772400" cy="4892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1F497D"/>
                </a:solidFill>
              </a:defRPr>
            </a:lvl1pPr>
          </a:lstStyle>
          <a:p>
            <a:pPr lvl="0">
              <a:defRPr sz="1800">
                <a:solidFill>
                  <a:srgbClr val="000000"/>
                </a:solidFill>
              </a:defRPr>
            </a:pPr>
            <a:r>
              <a:rPr sz="3600">
                <a:solidFill>
                  <a:srgbClr val="1F497D"/>
                </a:solidFill>
              </a:rPr>
              <a:t> Pick an aspect of Mark Twain’s Huckleberry Finn that you think is important to its structure or meaning—for example, the role of storytelling, the contrasting scenes between the shore and the river, or the relationships between adults and children and write a thesis statement. </a:t>
            </a:r>
          </a:p>
        </p:txBody>
      </p:sp>
      <p:sp>
        <p:nvSpPr>
          <p:cNvPr id="71" name="Shape 71"/>
          <p:cNvSpPr/>
          <p:nvPr/>
        </p:nvSpPr>
        <p:spPr>
          <a:xfrm>
            <a:off x="1371600" y="380999"/>
            <a:ext cx="7064517" cy="561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200">
                <a:solidFill>
                  <a:srgbClr val="1F497D"/>
                </a:solidFill>
              </a:rPr>
              <a:t>Assignment for Composition class</a:t>
            </a:r>
            <a:r>
              <a:t>.</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nvSpPr>
        <p:spPr>
          <a:xfrm>
            <a:off x="381000" y="197345"/>
            <a:ext cx="8686800" cy="7660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i="1" sz="2800">
                <a:solidFill>
                  <a:srgbClr val="FF0000"/>
                </a:solidFill>
              </a:rPr>
              <a:t>Mark Twain’s Huckleberry Finn is a great American novel.</a:t>
            </a:r>
            <a:endParaRPr i="1" sz="2800">
              <a:solidFill>
                <a:srgbClr val="FF0000"/>
              </a:solidFill>
            </a:endParaRPr>
          </a:p>
          <a:p>
            <a:pPr lvl="0"/>
            <a:r>
              <a:rPr sz="2400">
                <a:solidFill>
                  <a:srgbClr val="1F497D"/>
                </a:solidFill>
              </a:rPr>
              <a:t>Why is this thesis weak? </a:t>
            </a:r>
            <a:endParaRPr sz="2400">
              <a:solidFill>
                <a:srgbClr val="1F497D"/>
              </a:solidFill>
            </a:endParaRPr>
          </a:p>
          <a:p>
            <a:pPr lvl="0" marL="457200" indent="-457200">
              <a:buClr>
                <a:srgbClr val="1F497D"/>
              </a:buClr>
              <a:buSzPct val="100000"/>
              <a:buFont typeface="Arial"/>
              <a:buChar char="•"/>
            </a:pPr>
            <a:r>
              <a:rPr sz="2400">
                <a:solidFill>
                  <a:srgbClr val="1F497D"/>
                </a:solidFill>
              </a:rPr>
              <a:t>What the reader would expect from the essay that follows: you will most likely provide a general, appreciative summary of Twain’s novel. </a:t>
            </a:r>
            <a:endParaRPr sz="2400">
              <a:solidFill>
                <a:srgbClr val="1F497D"/>
              </a:solidFill>
            </a:endParaRPr>
          </a:p>
          <a:p>
            <a:pPr lvl="0" marL="457200" indent="-457200">
              <a:buClr>
                <a:srgbClr val="1F497D"/>
              </a:buClr>
              <a:buSzPct val="100000"/>
              <a:buFont typeface="Arial"/>
              <a:buChar char="•"/>
            </a:pPr>
            <a:r>
              <a:rPr sz="2400">
                <a:solidFill>
                  <a:srgbClr val="1F497D"/>
                </a:solidFill>
              </a:rPr>
              <a:t>The question did not ask you to summarize; it asked you to analyze. Your professor is probably not interested in your opinion of the novel; instead, he/she wants you to think about </a:t>
            </a:r>
            <a:r>
              <a:rPr i="1" sz="2400">
                <a:solidFill>
                  <a:srgbClr val="1F497D"/>
                </a:solidFill>
              </a:rPr>
              <a:t>why </a:t>
            </a:r>
            <a:r>
              <a:rPr sz="2400">
                <a:solidFill>
                  <a:srgbClr val="1F497D"/>
                </a:solidFill>
              </a:rPr>
              <a:t>it’s such a great novel—what do Huck’s adventures tell us about life, about America, about coming of age, about race relations, etc.?</a:t>
            </a:r>
            <a:endParaRPr sz="2400">
              <a:solidFill>
                <a:srgbClr val="1F497D"/>
              </a:solidFill>
            </a:endParaRPr>
          </a:p>
          <a:p>
            <a:pPr lvl="0" marL="457200" indent="-457200">
              <a:buClr>
                <a:srgbClr val="1F497D"/>
              </a:buClr>
              <a:buSzPct val="100000"/>
              <a:buFont typeface="Arial"/>
              <a:buChar char="•"/>
            </a:pPr>
            <a:r>
              <a:rPr sz="2400">
                <a:solidFill>
                  <a:srgbClr val="1F497D"/>
                </a:solidFill>
              </a:rPr>
              <a:t> The question asks you to pick an aspect of the novel that you think is important to its structure or meaning—for example, the role of storytelling, the contrasting scenes between the shore and the river, or the relationships between adults and children. Now analyze this thesis statement:</a:t>
            </a:r>
            <a:endParaRPr sz="2400">
              <a:solidFill>
                <a:srgbClr val="1F497D"/>
              </a:solidFill>
            </a:endParaRPr>
          </a:p>
          <a:p>
            <a:pPr lvl="0"/>
            <a:endParaRPr sz="2400">
              <a:solidFill>
                <a:srgbClr val="1F497D"/>
              </a:solidFill>
            </a:endParaRPr>
          </a:p>
          <a:p>
            <a:pPr lvl="0"/>
            <a:r>
              <a:rPr i="1" sz="2400">
                <a:solidFill>
                  <a:srgbClr val="FF0000"/>
                </a:solidFill>
              </a:rPr>
              <a:t>In Huckleberry Finn, Mark Twain develops a contrast between life on the river and life on the shore.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73">
                                            <p:txEl>
                                              <p:pRg st="1" end="1"/>
                                            </p:txEl>
                                          </p:spTgt>
                                        </p:tgtEl>
                                        <p:attrNameLst>
                                          <p:attrName>style.visibility</p:attrName>
                                        </p:attrNameLst>
                                      </p:cBhvr>
                                      <p:to>
                                        <p:strVal val="visible"/>
                                      </p:to>
                                    </p:set>
                                    <p:anim calcmode="lin" valueType="num">
                                      <p:cBhvr>
                                        <p:cTn id="7" dur="500" fill="hold"/>
                                        <p:tgtEl>
                                          <p:spTgt spid="73">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7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nodeType="afterEffect" presetClass="entr" presetSubtype="4" presetID="2" grpId="1" fill="hold">
                                  <p:stCondLst>
                                    <p:cond delay="0"/>
                                  </p:stCondLst>
                                  <p:iterate type="el" backwards="0">
                                    <p:tmAbs val="0"/>
                                  </p:iterate>
                                  <p:childTnLst>
                                    <p:set>
                                      <p:cBhvr>
                                        <p:cTn id="11" fill="hold"/>
                                        <p:tgtEl>
                                          <p:spTgt spid="73">
                                            <p:txEl>
                                              <p:pRg st="2" end="2"/>
                                            </p:txEl>
                                          </p:spTgt>
                                        </p:tgtEl>
                                        <p:attrNameLst>
                                          <p:attrName>style.visibility</p:attrName>
                                        </p:attrNameLst>
                                      </p:cBhvr>
                                      <p:to>
                                        <p:strVal val="visible"/>
                                      </p:to>
                                    </p:set>
                                    <p:anim calcmode="lin" valueType="num">
                                      <p:cBhvr>
                                        <p:cTn id="12" dur="500" fill="hold"/>
                                        <p:tgtEl>
                                          <p:spTgt spid="73">
                                            <p:txEl>
                                              <p:pRg st="2" end="2"/>
                                            </p:txEl>
                                          </p:spTgt>
                                        </p:tgtEl>
                                        <p:attrNameLst>
                                          <p:attrName>ppt_x</p:attrName>
                                        </p:attrNameLst>
                                      </p:cBhvr>
                                      <p:tavLst>
                                        <p:tav tm="0">
                                          <p:val>
                                            <p:strVal val="#ppt_x"/>
                                          </p:val>
                                        </p:tav>
                                        <p:tav tm="100000">
                                          <p:val>
                                            <p:strVal val="#ppt_x"/>
                                          </p:val>
                                        </p:tav>
                                      </p:tavLst>
                                    </p:anim>
                                    <p:anim calcmode="lin" valueType="num">
                                      <p:cBhvr>
                                        <p:cTn id="13" dur="500" fill="hold"/>
                                        <p:tgtEl>
                                          <p:spTgt spid="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nodeType="clickEffect" presetClass="entr" presetSubtype="4" presetID="2" grpId="1" fill="hold">
                                  <p:stCondLst>
                                    <p:cond delay="0"/>
                                  </p:stCondLst>
                                  <p:iterate type="el" backwards="0">
                                    <p:tmAbs val="0"/>
                                  </p:iterate>
                                  <p:childTnLst>
                                    <p:set>
                                      <p:cBhvr>
                                        <p:cTn id="17" fill="hold"/>
                                        <p:tgtEl>
                                          <p:spTgt spid="73">
                                            <p:txEl>
                                              <p:pRg st="3" end="3"/>
                                            </p:txEl>
                                          </p:spTgt>
                                        </p:tgtEl>
                                        <p:attrNameLst>
                                          <p:attrName>style.visibility</p:attrName>
                                        </p:attrNameLst>
                                      </p:cBhvr>
                                      <p:to>
                                        <p:strVal val="visible"/>
                                      </p:to>
                                    </p:set>
                                    <p:anim calcmode="lin" valueType="num">
                                      <p:cBhvr>
                                        <p:cTn id="18" dur="500" fill="hold"/>
                                        <p:tgtEl>
                                          <p:spTgt spid="73">
                                            <p:txEl>
                                              <p:pRg st="3" end="3"/>
                                            </p:txEl>
                                          </p:spTgt>
                                        </p:tgtEl>
                                        <p:attrNameLst>
                                          <p:attrName>ppt_x</p:attrName>
                                        </p:attrNameLst>
                                      </p:cBhvr>
                                      <p:tavLst>
                                        <p:tav tm="0">
                                          <p:val>
                                            <p:strVal val="#ppt_x"/>
                                          </p:val>
                                        </p:tav>
                                        <p:tav tm="100000">
                                          <p:val>
                                            <p:strVal val="#ppt_x"/>
                                          </p:val>
                                        </p:tav>
                                      </p:tavLst>
                                    </p:anim>
                                    <p:anim calcmode="lin" valueType="num">
                                      <p:cBhvr>
                                        <p:cTn id="19" dur="500" fill="hold"/>
                                        <p:tgtEl>
                                          <p:spTgt spid="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nodeType="clickEffect" presetClass="entr" presetSubtype="4" presetID="2" grpId="1" fill="hold">
                                  <p:stCondLst>
                                    <p:cond delay="0"/>
                                  </p:stCondLst>
                                  <p:iterate type="el" backwards="0">
                                    <p:tmAbs val="0"/>
                                  </p:iterate>
                                  <p:childTnLst>
                                    <p:set>
                                      <p:cBhvr>
                                        <p:cTn id="23" fill="hold"/>
                                        <p:tgtEl>
                                          <p:spTgt spid="73">
                                            <p:txEl>
                                              <p:pRg st="4" end="4"/>
                                            </p:txEl>
                                          </p:spTgt>
                                        </p:tgtEl>
                                        <p:attrNameLst>
                                          <p:attrName>style.visibility</p:attrName>
                                        </p:attrNameLst>
                                      </p:cBhvr>
                                      <p:to>
                                        <p:strVal val="visible"/>
                                      </p:to>
                                    </p:set>
                                    <p:anim calcmode="lin" valueType="num">
                                      <p:cBhvr>
                                        <p:cTn id="24" dur="500" fill="hold"/>
                                        <p:tgtEl>
                                          <p:spTgt spid="73">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73">
                                            <p:txEl>
                                              <p:pRg st="4" end="4"/>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00"/>
                            </p:stCondLst>
                            <p:childTnLst>
                              <p:par>
                                <p:cTn id="27" nodeType="afterEffect" presetClass="entr" presetSubtype="4" presetID="2" grpId="1" fill="hold">
                                  <p:stCondLst>
                                    <p:cond delay="0"/>
                                  </p:stCondLst>
                                  <p:iterate type="el" backwards="0">
                                    <p:tmAbs val="0"/>
                                  </p:iterate>
                                  <p:childTnLst>
                                    <p:set>
                                      <p:cBhvr>
                                        <p:cTn id="28" fill="hold"/>
                                        <p:tgtEl>
                                          <p:spTgt spid="73">
                                            <p:txEl>
                                              <p:pRg st="5" end="5"/>
                                            </p:txEl>
                                          </p:spTgt>
                                        </p:tgtEl>
                                        <p:attrNameLst>
                                          <p:attrName>style.visibility</p:attrName>
                                        </p:attrNameLst>
                                      </p:cBhvr>
                                      <p:to>
                                        <p:strVal val="visible"/>
                                      </p:to>
                                    </p:set>
                                    <p:anim calcmode="lin" valueType="num">
                                      <p:cBhvr>
                                        <p:cTn id="29" dur="500" fill="hold"/>
                                        <p:tgtEl>
                                          <p:spTgt spid="73">
                                            <p:txEl>
                                              <p:pRg st="5" end="5"/>
                                            </p:txEl>
                                          </p:spTgt>
                                        </p:tgtEl>
                                        <p:attrNameLst>
                                          <p:attrName>ppt_x</p:attrName>
                                        </p:attrNameLst>
                                      </p:cBhvr>
                                      <p:tavLst>
                                        <p:tav tm="0">
                                          <p:val>
                                            <p:strVal val="#ppt_x"/>
                                          </p:val>
                                        </p:tav>
                                        <p:tav tm="100000">
                                          <p:val>
                                            <p:strVal val="#ppt_x"/>
                                          </p:val>
                                        </p:tav>
                                      </p:tavLst>
                                    </p:anim>
                                    <p:anim calcmode="lin" valueType="num">
                                      <p:cBhvr>
                                        <p:cTn id="30" dur="500" fill="hold"/>
                                        <p:tgtEl>
                                          <p:spTgt spid="7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73">
                                            <p:txEl>
                                              <p:pRg st="6" end="6"/>
                                            </p:txEl>
                                          </p:spTgt>
                                        </p:tgtEl>
                                        <p:attrNameLst>
                                          <p:attrName>style.visibility</p:attrName>
                                        </p:attrNameLst>
                                      </p:cBhvr>
                                      <p:to>
                                        <p:strVal val="visible"/>
                                      </p:to>
                                    </p:set>
                                    <p:anim calcmode="lin" valueType="num">
                                      <p:cBhvr>
                                        <p:cTn id="35" dur="500" fill="hold"/>
                                        <p:tgtEl>
                                          <p:spTgt spid="73">
                                            <p:txEl>
                                              <p:pRg st="6" end="6"/>
                                            </p:txEl>
                                          </p:spTgt>
                                        </p:tgtEl>
                                        <p:attrNameLst>
                                          <p:attrName>ppt_x</p:attrName>
                                        </p:attrNameLst>
                                      </p:cBhvr>
                                      <p:tavLst>
                                        <p:tav tm="0">
                                          <p:val>
                                            <p:strVal val="#ppt_x"/>
                                          </p:val>
                                        </p:tav>
                                        <p:tav tm="100000">
                                          <p:val>
                                            <p:strVal val="#ppt_x"/>
                                          </p:val>
                                        </p:tav>
                                      </p:tavLst>
                                    </p:anim>
                                    <p:anim calcmode="lin" valueType="num">
                                      <p:cBhvr>
                                        <p:cTn id="36" dur="500" fill="hold"/>
                                        <p:tgtEl>
                                          <p:spTgt spid="7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3"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nvSpPr>
        <p:spPr>
          <a:xfrm>
            <a:off x="228600" y="152399"/>
            <a:ext cx="8686800" cy="6847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400">
                <a:solidFill>
                  <a:srgbClr val="1F497D"/>
                </a:solidFill>
              </a:rPr>
              <a:t>Here’s a working thesis with potential: you have highlighted an important aspect of the novel for investigation; </a:t>
            </a:r>
            <a:endParaRPr sz="2400">
              <a:solidFill>
                <a:srgbClr val="1F497D"/>
              </a:solidFill>
            </a:endParaRPr>
          </a:p>
          <a:p>
            <a:pPr lvl="0" marL="457200" indent="-457200">
              <a:buClr>
                <a:srgbClr val="1F497D"/>
              </a:buClr>
              <a:buSzPct val="100000"/>
              <a:buFont typeface="Arial"/>
              <a:buChar char="•"/>
            </a:pPr>
            <a:r>
              <a:rPr sz="2400">
                <a:solidFill>
                  <a:srgbClr val="1F497D"/>
                </a:solidFill>
              </a:rPr>
              <a:t>however, it’s still not clear what your analysis will reveal. Your reader is intrigued, but is still thinking, “So what? What’s the point of this contrast? What does it signify?” Perhaps you are not sure yet, either. That’s fine—begin to work on comparing scenes from the book and see what you discover. Free write, make lists, jot down Huck’s actions and reactions. </a:t>
            </a:r>
            <a:endParaRPr sz="2400">
              <a:solidFill>
                <a:srgbClr val="1F497D"/>
              </a:solidFill>
            </a:endParaRPr>
          </a:p>
          <a:p>
            <a:pPr lvl="0"/>
            <a:r>
              <a:rPr b="1" i="1" sz="2400">
                <a:solidFill>
                  <a:srgbClr val="C0504D"/>
                </a:solidFill>
              </a:rPr>
              <a:t>Through its contrasting river and shore scenes, Twain’s Huckleberry Finn suggests that to find the true expression of American democratic ideals, one must leave “civilized” society and go back to nature.</a:t>
            </a:r>
            <a:endParaRPr b="1" i="1" sz="2400">
              <a:solidFill>
                <a:srgbClr val="C0504D"/>
              </a:solidFill>
            </a:endParaRPr>
          </a:p>
          <a:p>
            <a:pPr lvl="0"/>
            <a:endParaRPr b="1" sz="2400">
              <a:solidFill>
                <a:srgbClr val="1F497D"/>
              </a:solidFill>
            </a:endParaRPr>
          </a:p>
          <a:p>
            <a:pPr lvl="0"/>
            <a:r>
              <a:rPr sz="2400">
                <a:solidFill>
                  <a:srgbClr val="1F497D"/>
                </a:solidFill>
              </a:rPr>
              <a:t>This final thesis statement presents an interpretation of a literary work based on an analysis of its content. Of course, for the essay itself to be successful, you must now present evidence from the novel that will convince the reader of your interpretation.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77">
                                            <p:bg/>
                                          </p:spTgt>
                                        </p:tgtEl>
                                        <p:attrNameLst>
                                          <p:attrName>style.visibility</p:attrName>
                                        </p:attrNameLst>
                                      </p:cBhvr>
                                      <p:to>
                                        <p:strVal val="visible"/>
                                      </p:to>
                                    </p:set>
                                    <p:anim calcmode="lin" valueType="num">
                                      <p:cBhvr>
                                        <p:cTn id="7" dur="500" fill="hold"/>
                                        <p:tgtEl>
                                          <p:spTgt spid="77">
                                            <p:bg/>
                                          </p:spTgt>
                                        </p:tgtEl>
                                        <p:attrNameLst>
                                          <p:attrName>ppt_x</p:attrName>
                                        </p:attrNameLst>
                                      </p:cBhvr>
                                      <p:tavLst>
                                        <p:tav tm="0">
                                          <p:val>
                                            <p:strVal val="#ppt_x"/>
                                          </p:val>
                                        </p:tav>
                                        <p:tav tm="100000">
                                          <p:val>
                                            <p:strVal val="#ppt_x"/>
                                          </p:val>
                                        </p:tav>
                                      </p:tavLst>
                                    </p:anim>
                                    <p:anim calcmode="lin" valueType="num">
                                      <p:cBhvr>
                                        <p:cTn id="8" dur="500" fill="hold"/>
                                        <p:tgtEl>
                                          <p:spTgt spid="77">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77">
                                            <p:txEl>
                                              <p:pRg st="0" end="0"/>
                                            </p:txEl>
                                          </p:spTgt>
                                        </p:tgtEl>
                                        <p:attrNameLst>
                                          <p:attrName>style.visibility</p:attrName>
                                        </p:attrNameLst>
                                      </p:cBhvr>
                                      <p:to>
                                        <p:strVal val="visible"/>
                                      </p:to>
                                    </p:set>
                                    <p:anim calcmode="lin" valueType="num">
                                      <p:cBhvr>
                                        <p:cTn id="11" dur="50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77">
                                            <p:txEl>
                                              <p:pRg st="1" end="1"/>
                                            </p:txEl>
                                          </p:spTgt>
                                        </p:tgtEl>
                                        <p:attrNameLst>
                                          <p:attrName>style.visibility</p:attrName>
                                        </p:attrNameLst>
                                      </p:cBhvr>
                                      <p:to>
                                        <p:strVal val="visible"/>
                                      </p:to>
                                    </p:set>
                                    <p:anim calcmode="lin" valueType="num">
                                      <p:cBhvr>
                                        <p:cTn id="17" dur="500" fill="hold"/>
                                        <p:tgtEl>
                                          <p:spTgt spid="7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77">
                                            <p:txEl>
                                              <p:pRg st="2" end="2"/>
                                            </p:txEl>
                                          </p:spTgt>
                                        </p:tgtEl>
                                        <p:attrNameLst>
                                          <p:attrName>style.visibility</p:attrName>
                                        </p:attrNameLst>
                                      </p:cBhvr>
                                      <p:to>
                                        <p:strVal val="visible"/>
                                      </p:to>
                                    </p:set>
                                    <p:anim calcmode="lin" valueType="num">
                                      <p:cBhvr>
                                        <p:cTn id="23" dur="500" fill="hold"/>
                                        <p:tgtEl>
                                          <p:spTgt spid="7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77">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nodeType="afterEffect" presetClass="entr" presetSubtype="4" presetID="2" grpId="1" fill="hold">
                                  <p:stCondLst>
                                    <p:cond delay="0"/>
                                  </p:stCondLst>
                                  <p:iterate type="el" backwards="0">
                                    <p:tmAbs val="0"/>
                                  </p:iterate>
                                  <p:childTnLst>
                                    <p:set>
                                      <p:cBhvr>
                                        <p:cTn id="27" fill="hold"/>
                                        <p:tgtEl>
                                          <p:spTgt spid="77">
                                            <p:txEl>
                                              <p:pRg st="3" end="3"/>
                                            </p:txEl>
                                          </p:spTgt>
                                        </p:tgtEl>
                                        <p:attrNameLst>
                                          <p:attrName>style.visibility</p:attrName>
                                        </p:attrNameLst>
                                      </p:cBhvr>
                                      <p:to>
                                        <p:strVal val="visible"/>
                                      </p:to>
                                    </p:set>
                                    <p:anim calcmode="lin" valueType="num">
                                      <p:cBhvr>
                                        <p:cTn id="28" dur="500" fill="hold"/>
                                        <p:tgtEl>
                                          <p:spTgt spid="77">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77">
                                            <p:txEl>
                                              <p:pRg st="4" end="4"/>
                                            </p:txEl>
                                          </p:spTgt>
                                        </p:tgtEl>
                                        <p:attrNameLst>
                                          <p:attrName>style.visibility</p:attrName>
                                        </p:attrNameLst>
                                      </p:cBhvr>
                                      <p:to>
                                        <p:strVal val="visible"/>
                                      </p:to>
                                    </p:set>
                                    <p:anim calcmode="lin" valueType="num">
                                      <p:cBhvr>
                                        <p:cTn id="34" dur="500" fill="hold"/>
                                        <p:tgtEl>
                                          <p:spTgt spid="77">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7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7"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nvSpPr>
        <p:spPr>
          <a:xfrm>
            <a:off x="381000" y="391220"/>
            <a:ext cx="8229600" cy="633356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b="1" sz="2800">
                <a:solidFill>
                  <a:srgbClr val="1F497D"/>
                </a:solidFill>
                <a:latin typeface="Arial"/>
                <a:ea typeface="Arial"/>
                <a:cs typeface="Arial"/>
                <a:sym typeface="Arial"/>
              </a:rPr>
              <a:t>Useful  Formulae for Thesis Statements</a:t>
            </a:r>
            <a:endParaRPr b="1" sz="2800">
              <a:solidFill>
                <a:srgbClr val="1F497D"/>
              </a:solidFill>
              <a:latin typeface="Arial"/>
              <a:ea typeface="Arial"/>
              <a:cs typeface="Arial"/>
              <a:sym typeface="Arial"/>
            </a:endParaRPr>
          </a:p>
          <a:p>
            <a:pPr lvl="0"/>
            <a:endParaRPr sz="1100">
              <a:solidFill>
                <a:srgbClr val="1F497D"/>
              </a:solidFill>
              <a:latin typeface="Arial"/>
              <a:ea typeface="Arial"/>
              <a:cs typeface="Arial"/>
              <a:sym typeface="Arial"/>
            </a:endParaRPr>
          </a:p>
          <a:p>
            <a:pPr lvl="0"/>
            <a:r>
              <a:rPr sz="2800">
                <a:solidFill>
                  <a:srgbClr val="1F497D"/>
                </a:solidFill>
              </a:rPr>
              <a:t>If you’re not sure whether you have a good thesis statement, see whether you can fit your ideas into one of these basic patterns.</a:t>
            </a:r>
            <a:endParaRPr sz="2800">
              <a:solidFill>
                <a:srgbClr val="1F497D"/>
              </a:solidFill>
            </a:endParaRPr>
          </a:p>
          <a:p>
            <a:pPr lvl="0"/>
            <a:endParaRPr sz="2800">
              <a:solidFill>
                <a:srgbClr val="1F497D"/>
              </a:solidFill>
            </a:endParaRPr>
          </a:p>
          <a:p>
            <a:pPr lvl="0"/>
            <a:r>
              <a:rPr i="1" sz="2800">
                <a:solidFill>
                  <a:srgbClr val="1F497D"/>
                </a:solidFill>
              </a:rPr>
              <a:t>[Something] [does something]</a:t>
            </a:r>
            <a:r>
              <a:rPr sz="2800">
                <a:solidFill>
                  <a:srgbClr val="1F497D"/>
                </a:solidFill>
              </a:rPr>
              <a:t> because </a:t>
            </a:r>
            <a:r>
              <a:rPr i="1" sz="2800">
                <a:solidFill>
                  <a:srgbClr val="1F497D"/>
                </a:solidFill>
              </a:rPr>
              <a:t>[reason(s)]</a:t>
            </a:r>
            <a:r>
              <a:rPr sz="2800">
                <a:solidFill>
                  <a:srgbClr val="1F497D"/>
                </a:solidFill>
              </a:rPr>
              <a:t>. </a:t>
            </a:r>
            <a:endParaRPr sz="2800">
              <a:solidFill>
                <a:srgbClr val="1F497D"/>
              </a:solidFill>
            </a:endParaRPr>
          </a:p>
          <a:p>
            <a:pPr lvl="0"/>
            <a:endParaRPr sz="2800">
              <a:solidFill>
                <a:srgbClr val="1F497D"/>
              </a:solidFill>
            </a:endParaRPr>
          </a:p>
          <a:p>
            <a:pPr lvl="0"/>
            <a:r>
              <a:rPr sz="2800">
                <a:solidFill>
                  <a:srgbClr val="1F497D"/>
                </a:solidFill>
              </a:rPr>
              <a:t>Because </a:t>
            </a:r>
            <a:r>
              <a:rPr i="1" sz="2800">
                <a:solidFill>
                  <a:srgbClr val="1F497D"/>
                </a:solidFill>
              </a:rPr>
              <a:t>[reason(s)]</a:t>
            </a:r>
            <a:r>
              <a:rPr sz="2800">
                <a:solidFill>
                  <a:srgbClr val="1F497D"/>
                </a:solidFill>
              </a:rPr>
              <a:t>,</a:t>
            </a:r>
            <a:r>
              <a:rPr i="1" sz="2800">
                <a:solidFill>
                  <a:srgbClr val="1F497D"/>
                </a:solidFill>
              </a:rPr>
              <a:t> [something] [does something]</a:t>
            </a:r>
            <a:r>
              <a:rPr sz="2800">
                <a:solidFill>
                  <a:srgbClr val="1F497D"/>
                </a:solidFill>
              </a:rPr>
              <a:t>.</a:t>
            </a:r>
            <a:endParaRPr sz="2800">
              <a:solidFill>
                <a:srgbClr val="1F497D"/>
              </a:solidFill>
            </a:endParaRPr>
          </a:p>
          <a:p>
            <a:pPr lvl="0"/>
            <a:endParaRPr sz="2800">
              <a:solidFill>
                <a:srgbClr val="1F497D"/>
              </a:solidFill>
            </a:endParaRPr>
          </a:p>
          <a:p>
            <a:pPr lvl="0"/>
            <a:r>
              <a:rPr sz="2800">
                <a:solidFill>
                  <a:srgbClr val="1F497D"/>
                </a:solidFill>
              </a:rPr>
              <a:t>Although </a:t>
            </a:r>
            <a:r>
              <a:rPr i="1" sz="2800">
                <a:solidFill>
                  <a:srgbClr val="1F497D"/>
                </a:solidFill>
              </a:rPr>
              <a:t>[opposing evidence]</a:t>
            </a:r>
            <a:r>
              <a:rPr sz="2800">
                <a:solidFill>
                  <a:srgbClr val="1F497D"/>
                </a:solidFill>
              </a:rPr>
              <a:t>, </a:t>
            </a:r>
            <a:r>
              <a:rPr i="1" sz="2800">
                <a:solidFill>
                  <a:srgbClr val="1F497D"/>
                </a:solidFill>
              </a:rPr>
              <a:t>[reasons]</a:t>
            </a:r>
            <a:r>
              <a:rPr sz="2800">
                <a:solidFill>
                  <a:srgbClr val="1F497D"/>
                </a:solidFill>
              </a:rPr>
              <a:t> show </a:t>
            </a:r>
            <a:r>
              <a:rPr i="1" sz="2800">
                <a:solidFill>
                  <a:srgbClr val="1F497D"/>
                </a:solidFill>
              </a:rPr>
              <a:t>[something] [does something]</a:t>
            </a:r>
            <a:r>
              <a:rPr sz="2800">
                <a:solidFill>
                  <a:srgbClr val="1F497D"/>
                </a:solidFill>
              </a:rPr>
              <a:t>.</a:t>
            </a:r>
            <a:endParaRPr sz="2800">
              <a:solidFill>
                <a:srgbClr val="1F497D"/>
              </a:solidFill>
            </a:endParaRPr>
          </a:p>
          <a:p>
            <a:pPr lvl="0"/>
          </a:p>
          <a:p>
            <a:pPr lvl="0"/>
          </a:p>
          <a:p>
            <a:pPr lvl="0"/>
            <a:r>
              <a:rPr>
                <a:solidFill>
                  <a:srgbClr val="FFFFFF"/>
                </a:solidFill>
                <a:latin typeface="Arial"/>
                <a:ea typeface="Arial"/>
                <a:cs typeface="Arial"/>
                <a:sym typeface="Arial"/>
              </a:rPr>
              <a:t>asic patterns.</a:t>
            </a:r>
            <a:endParaRPr>
              <a:latin typeface="Arial"/>
              <a:ea typeface="Arial"/>
              <a:cs typeface="Arial"/>
              <a:sym typeface="Arial"/>
            </a:endParaRPr>
          </a:p>
          <a:p>
            <a:pPr lvl="0"/>
            <a:r>
              <a:rPr sz="900">
                <a:solidFill>
                  <a:srgbClr val="FFFFFF"/>
                </a:solidFill>
                <a:latin typeface="Arial"/>
                <a:ea typeface="Arial"/>
                <a:cs typeface="Arial"/>
                <a:sym typeface="Arial"/>
              </a:rPr>
              <a:t>For longer papers, thesis statements can be very complex.</a:t>
            </a:r>
            <a:endParaRPr sz="900">
              <a:solidFill>
                <a:srgbClr val="FFFFFF"/>
              </a:solidFill>
              <a:latin typeface="Arial"/>
              <a:ea typeface="Arial"/>
              <a:cs typeface="Arial"/>
              <a:sym typeface="Arial"/>
            </a:endParaRPr>
          </a:p>
          <a:p>
            <a:pPr lvl="0"/>
            <a:r>
              <a:rPr sz="900">
                <a:solidFill>
                  <a:srgbClr val="FFFFFF"/>
                </a:solidFill>
                <a:latin typeface="Arial"/>
                <a:ea typeface="Arial"/>
                <a:cs typeface="Arial"/>
                <a:sym typeface="Arial"/>
              </a:rPr>
              <a:t>While </a:t>
            </a:r>
            <a:r>
              <a:rPr i="1" sz="900">
                <a:solidFill>
                  <a:srgbClr val="FFFFFF"/>
                </a:solidFill>
                <a:latin typeface="Arial"/>
                <a:ea typeface="Arial"/>
                <a:cs typeface="Arial"/>
                <a:sym typeface="Arial"/>
              </a:rPr>
              <a:t>[a specific, named person]</a:t>
            </a:r>
            <a:r>
              <a:rPr sz="900">
                <a:solidFill>
                  <a:srgbClr val="FFFFFF"/>
                </a:solidFill>
                <a:latin typeface="Arial"/>
                <a:ea typeface="Arial"/>
                <a:cs typeface="Arial"/>
                <a:sym typeface="Arial"/>
              </a:rPr>
              <a:t> says </a:t>
            </a:r>
            <a:r>
              <a:rPr i="1" sz="900">
                <a:solidFill>
                  <a:srgbClr val="FFFFFF"/>
                </a:solidFill>
                <a:latin typeface="Arial"/>
                <a:ea typeface="Arial"/>
                <a:cs typeface="Arial"/>
                <a:sym typeface="Arial"/>
              </a:rPr>
              <a:t>[a direct quote or paraphrase from the source]</a:t>
            </a:r>
            <a:r>
              <a:rPr sz="900">
                <a:solidFill>
                  <a:srgbClr val="FFFFFF"/>
                </a:solidFill>
                <a:latin typeface="Arial"/>
                <a:ea typeface="Arial"/>
                <a:cs typeface="Arial"/>
                <a:sym typeface="Arial"/>
              </a:rPr>
              <a:t>, </a:t>
            </a:r>
            <a:r>
              <a:rPr i="1" sz="900">
                <a:solidFill>
                  <a:srgbClr val="FFFFFF"/>
                </a:solidFill>
                <a:latin typeface="Arial"/>
                <a:ea typeface="Arial"/>
                <a:cs typeface="Arial"/>
                <a:sym typeface="Arial"/>
              </a:rPr>
              <a:t>[a different, named person] </a:t>
            </a:r>
            <a:r>
              <a:rPr sz="900">
                <a:solidFill>
                  <a:srgbClr val="FFFFFF"/>
                </a:solidFill>
                <a:latin typeface="Arial"/>
                <a:ea typeface="Arial"/>
                <a:cs typeface="Arial"/>
                <a:sym typeface="Arial"/>
              </a:rPr>
              <a:t>says</a:t>
            </a:r>
            <a:r>
              <a:rPr i="1" sz="900">
                <a:solidFill>
                  <a:srgbClr val="FFFFFF"/>
                </a:solidFill>
                <a:latin typeface="Arial"/>
                <a:ea typeface="Arial"/>
                <a:cs typeface="Arial"/>
                <a:sym typeface="Arial"/>
              </a:rPr>
              <a:t> [something else]</a:t>
            </a:r>
            <a:r>
              <a:rPr sz="900">
                <a:solidFill>
                  <a:srgbClr val="FFFFFF"/>
                </a:solidFill>
                <a:latin typeface="Arial"/>
                <a:ea typeface="Arial"/>
                <a:cs typeface="Arial"/>
                <a:sym typeface="Arial"/>
              </a:rPr>
              <a:t>. While the two authors disagree over </a:t>
            </a:r>
            <a:r>
              <a:rPr i="1" sz="900">
                <a:solidFill>
                  <a:srgbClr val="FFFFFF"/>
                </a:solidFill>
                <a:latin typeface="Arial"/>
                <a:ea typeface="Arial"/>
                <a:cs typeface="Arial"/>
                <a:sym typeface="Arial"/>
              </a:rPr>
              <a:t>[a minor point]</a:t>
            </a:r>
            <a:r>
              <a:rPr sz="900">
                <a:solidFill>
                  <a:srgbClr val="FFFFFF"/>
                </a:solidFill>
                <a:latin typeface="Arial"/>
                <a:ea typeface="Arial"/>
                <a:cs typeface="Arial"/>
                <a:sym typeface="Arial"/>
              </a:rPr>
              <a:t>, they both share a deep concern over </a:t>
            </a:r>
            <a:r>
              <a:rPr i="1" sz="900">
                <a:solidFill>
                  <a:srgbClr val="FFFFFF"/>
                </a:solidFill>
                <a:latin typeface="Arial"/>
                <a:ea typeface="Arial"/>
                <a:cs typeface="Arial"/>
                <a:sym typeface="Arial"/>
              </a:rPr>
              <a:t>[the topic of your paper]</a:t>
            </a:r>
            <a:r>
              <a:rPr sz="900">
                <a:solidFill>
                  <a:srgbClr val="FFFFFF"/>
                </a:solidFill>
                <a:latin typeface="Arial"/>
                <a:ea typeface="Arial"/>
                <a:cs typeface="Arial"/>
                <a:sym typeface="Arial"/>
              </a:rPr>
              <a:t>. </a:t>
            </a:r>
            <a:r>
              <a:rPr i="1" sz="900">
                <a:solidFill>
                  <a:srgbClr val="FFFFFF"/>
                </a:solidFill>
                <a:latin typeface="Arial"/>
                <a:ea typeface="Arial"/>
                <a:cs typeface="Arial"/>
                <a:sym typeface="Arial"/>
              </a:rPr>
              <a:t>[Person one's] </a:t>
            </a:r>
            <a:r>
              <a:rPr sz="900">
                <a:solidFill>
                  <a:srgbClr val="FFFFFF"/>
                </a:solidFill>
                <a:latin typeface="Arial"/>
                <a:ea typeface="Arial"/>
                <a:cs typeface="Arial"/>
                <a:sym typeface="Arial"/>
              </a:rPr>
              <a:t>refusal to accept </a:t>
            </a:r>
            <a:r>
              <a:rPr i="1" sz="900">
                <a:solidFill>
                  <a:srgbClr val="FFFFFF"/>
                </a:solidFill>
                <a:latin typeface="Arial"/>
                <a:ea typeface="Arial"/>
                <a:cs typeface="Arial"/>
                <a:sym typeface="Arial"/>
              </a:rPr>
              <a:t>[a particular point made by person two]</a:t>
            </a:r>
            <a:r>
              <a:rPr sz="900">
                <a:solidFill>
                  <a:srgbClr val="FFFFFF"/>
                </a:solidFill>
                <a:latin typeface="Arial"/>
                <a:ea typeface="Arial"/>
                <a:cs typeface="Arial"/>
                <a:sym typeface="Arial"/>
              </a:rPr>
              <a:t>suggests that </a:t>
            </a:r>
            <a:r>
              <a:rPr i="1" sz="900">
                <a:solidFill>
                  <a:srgbClr val="FFFFFF"/>
                </a:solidFill>
                <a:latin typeface="Arial"/>
                <a:ea typeface="Arial"/>
                <a:cs typeface="Arial"/>
                <a:sym typeface="Arial"/>
              </a:rPr>
              <a:t>[person one]</a:t>
            </a:r>
            <a:r>
              <a:rPr sz="900">
                <a:solidFill>
                  <a:srgbClr val="FFFFFF"/>
                </a:solidFill>
                <a:latin typeface="Arial"/>
                <a:ea typeface="Arial"/>
                <a:cs typeface="Arial"/>
                <a:sym typeface="Arial"/>
              </a:rPr>
              <a:t> is </a:t>
            </a:r>
            <a:r>
              <a:rPr i="1" sz="900">
                <a:solidFill>
                  <a:srgbClr val="FFFFFF"/>
                </a:solidFill>
                <a:latin typeface="Arial"/>
                <a:ea typeface="Arial"/>
                <a:cs typeface="Arial"/>
                <a:sym typeface="Arial"/>
              </a:rPr>
              <a:t>[your thesis -- stating the real reason why person one won't agree with person two]</a:t>
            </a:r>
            <a:r>
              <a:rPr sz="900">
                <a:solidFill>
                  <a:srgbClr val="FFFFFF"/>
                </a:solidFill>
                <a:latin typeface="Arial"/>
                <a:ea typeface="Arial"/>
                <a:cs typeface="Arial"/>
                <a:sym typeface="Arial"/>
              </a:rPr>
              <a:t>.</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nvSpPr>
        <p:spPr>
          <a:xfrm>
            <a:off x="381000" y="548101"/>
            <a:ext cx="8686800" cy="60198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b="1" sz="2800">
                <a:solidFill>
                  <a:srgbClr val="1F497D"/>
                </a:solidFill>
                <a:latin typeface="Arial"/>
                <a:ea typeface="Arial"/>
                <a:cs typeface="Arial"/>
                <a:sym typeface="Arial"/>
              </a:rPr>
              <a:t>Useful  Formulae for Thesis Statements</a:t>
            </a:r>
            <a:endParaRPr b="1" sz="2800">
              <a:solidFill>
                <a:srgbClr val="1F497D"/>
              </a:solidFill>
              <a:latin typeface="Arial"/>
              <a:ea typeface="Arial"/>
              <a:cs typeface="Arial"/>
              <a:sym typeface="Arial"/>
            </a:endParaRPr>
          </a:p>
          <a:p>
            <a:pPr lvl="0"/>
            <a:endParaRPr sz="1100">
              <a:solidFill>
                <a:srgbClr val="1F497D"/>
              </a:solidFill>
              <a:latin typeface="Arial"/>
              <a:ea typeface="Arial"/>
              <a:cs typeface="Arial"/>
              <a:sym typeface="Arial"/>
            </a:endParaRPr>
          </a:p>
          <a:p>
            <a:pPr lvl="0"/>
            <a:r>
              <a:rPr sz="2800">
                <a:solidFill>
                  <a:srgbClr val="1F497D"/>
                </a:solidFill>
              </a:rPr>
              <a:t>If you’re not sure whether you have a good thesis statement, see whether you can fit your ideas into one of these basic patterns.</a:t>
            </a:r>
            <a:endParaRPr sz="2800">
              <a:solidFill>
                <a:srgbClr val="1F497D"/>
              </a:solidFill>
            </a:endParaRPr>
          </a:p>
          <a:p>
            <a:pPr lvl="0"/>
            <a:endParaRPr sz="2800">
              <a:solidFill>
                <a:srgbClr val="1F497D"/>
              </a:solidFill>
            </a:endParaRPr>
          </a:p>
          <a:p>
            <a:pPr lvl="0"/>
            <a:r>
              <a:rPr i="1" sz="2800">
                <a:solidFill>
                  <a:srgbClr val="1F497D"/>
                </a:solidFill>
              </a:rPr>
              <a:t>[Something] [does something]</a:t>
            </a:r>
            <a:r>
              <a:rPr sz="2800">
                <a:solidFill>
                  <a:srgbClr val="1F497D"/>
                </a:solidFill>
              </a:rPr>
              <a:t> because </a:t>
            </a:r>
            <a:r>
              <a:rPr i="1" sz="2800">
                <a:solidFill>
                  <a:srgbClr val="1F497D"/>
                </a:solidFill>
              </a:rPr>
              <a:t>[reason(s)]</a:t>
            </a:r>
            <a:r>
              <a:rPr sz="2800">
                <a:solidFill>
                  <a:srgbClr val="1F497D"/>
                </a:solidFill>
              </a:rPr>
              <a:t>. </a:t>
            </a:r>
            <a:endParaRPr sz="2800">
              <a:solidFill>
                <a:srgbClr val="1F497D"/>
              </a:solidFill>
            </a:endParaRPr>
          </a:p>
          <a:p>
            <a:pPr lvl="0"/>
            <a:r>
              <a:rPr sz="2800">
                <a:solidFill>
                  <a:srgbClr val="C0504D"/>
                </a:solidFill>
              </a:rPr>
              <a:t>Goals enable individuals to  reach them because goals provide the required momentum for persistence.</a:t>
            </a:r>
            <a:endParaRPr sz="2800">
              <a:solidFill>
                <a:srgbClr val="C0504D"/>
              </a:solidFill>
            </a:endParaRPr>
          </a:p>
          <a:p>
            <a:pPr lvl="0"/>
            <a:r>
              <a:rPr sz="2800">
                <a:solidFill>
                  <a:srgbClr val="1F497D"/>
                </a:solidFill>
              </a:rPr>
              <a:t>Because </a:t>
            </a:r>
            <a:r>
              <a:rPr i="1" sz="2800">
                <a:solidFill>
                  <a:srgbClr val="1F497D"/>
                </a:solidFill>
              </a:rPr>
              <a:t>[reason(s)]</a:t>
            </a:r>
            <a:r>
              <a:rPr sz="2800">
                <a:solidFill>
                  <a:srgbClr val="1F497D"/>
                </a:solidFill>
              </a:rPr>
              <a:t>,</a:t>
            </a:r>
            <a:r>
              <a:rPr i="1" sz="2800">
                <a:solidFill>
                  <a:srgbClr val="1F497D"/>
                </a:solidFill>
              </a:rPr>
              <a:t> [something] [does something]</a:t>
            </a:r>
            <a:r>
              <a:rPr sz="2800">
                <a:solidFill>
                  <a:srgbClr val="1F497D"/>
                </a:solidFill>
              </a:rPr>
              <a:t>.</a:t>
            </a:r>
            <a:endParaRPr sz="2800">
              <a:solidFill>
                <a:srgbClr val="1F497D"/>
              </a:solidFill>
            </a:endParaRPr>
          </a:p>
          <a:p>
            <a:pPr lvl="0"/>
            <a:r>
              <a:rPr sz="2800">
                <a:solidFill>
                  <a:srgbClr val="C0504D"/>
                </a:solidFill>
              </a:rPr>
              <a:t>  Because goals are powerful weapons to break down barriers, they are important for success</a:t>
            </a:r>
            <a:r>
              <a:rPr sz="2800">
                <a:solidFill>
                  <a:srgbClr val="1F497D"/>
                </a:solidFill>
              </a:rPr>
              <a:t>.</a:t>
            </a:r>
            <a:endParaRPr sz="2800">
              <a:solidFill>
                <a:srgbClr val="1F497D"/>
              </a:solidFill>
            </a:endParaRPr>
          </a:p>
          <a:p>
            <a:pPr lvl="0"/>
            <a:r>
              <a:rPr sz="2800">
                <a:solidFill>
                  <a:srgbClr val="1F497D"/>
                </a:solidFill>
              </a:rPr>
              <a:t>Although </a:t>
            </a:r>
            <a:r>
              <a:rPr i="1" sz="2800">
                <a:solidFill>
                  <a:srgbClr val="1F497D"/>
                </a:solidFill>
              </a:rPr>
              <a:t>[opposing evidence]</a:t>
            </a:r>
            <a:r>
              <a:rPr sz="2800">
                <a:solidFill>
                  <a:srgbClr val="1F497D"/>
                </a:solidFill>
              </a:rPr>
              <a:t>, </a:t>
            </a:r>
            <a:r>
              <a:rPr i="1" sz="2800">
                <a:solidFill>
                  <a:srgbClr val="1F497D"/>
                </a:solidFill>
              </a:rPr>
              <a:t>[reasons]</a:t>
            </a:r>
            <a:r>
              <a:rPr sz="2800">
                <a:solidFill>
                  <a:srgbClr val="1F497D"/>
                </a:solidFill>
              </a:rPr>
              <a:t> show </a:t>
            </a:r>
            <a:r>
              <a:rPr i="1" sz="2800">
                <a:solidFill>
                  <a:srgbClr val="1F497D"/>
                </a:solidFill>
              </a:rPr>
              <a:t>[something] [does something]</a:t>
            </a:r>
            <a:r>
              <a:rPr sz="2800">
                <a:solidFill>
                  <a:srgbClr val="1F497D"/>
                </a:solidFill>
              </a:rPr>
              <a:t>.</a:t>
            </a:r>
            <a:endParaRPr sz="2800">
              <a:solidFill>
                <a:srgbClr val="1F497D"/>
              </a:solidFill>
            </a:endParaRPr>
          </a:p>
          <a:p>
            <a:pPr lvl="0"/>
            <a:r>
              <a:t>  </a:t>
            </a:r>
            <a:r>
              <a:rPr sz="2000">
                <a:solidFill>
                  <a:srgbClr val="C0504D"/>
                </a:solidFill>
              </a:rPr>
              <a:t>Although failure is unpleasant, goals provide the persistence to eventually experience success.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81">
                                            <p:txEl>
                                              <p:pRg st="2" end="2"/>
                                            </p:txEl>
                                          </p:spTgt>
                                        </p:tgtEl>
                                        <p:attrNameLst>
                                          <p:attrName>style.visibility</p:attrName>
                                        </p:attrNameLst>
                                      </p:cBhvr>
                                      <p:to>
                                        <p:strVal val="visible"/>
                                      </p:to>
                                    </p:set>
                                    <p:anim calcmode="lin" valueType="num">
                                      <p:cBhvr>
                                        <p:cTn id="7" dur="500" fill="hold"/>
                                        <p:tgtEl>
                                          <p:spTgt spid="81">
                                            <p:txEl>
                                              <p:pRg st="2" end="2"/>
                                            </p:txEl>
                                          </p:spTgt>
                                        </p:tgtEl>
                                        <p:attrNameLst>
                                          <p:attrName>ppt_x</p:attrName>
                                        </p:attrNameLst>
                                      </p:cBhvr>
                                      <p:tavLst>
                                        <p:tav tm="0">
                                          <p:val>
                                            <p:strVal val="#ppt_x"/>
                                          </p:val>
                                        </p:tav>
                                        <p:tav tm="100000">
                                          <p:val>
                                            <p:strVal val="#ppt_x"/>
                                          </p:val>
                                        </p:tav>
                                      </p:tavLst>
                                    </p:anim>
                                    <p:anim calcmode="lin" valueType="num">
                                      <p:cBhvr>
                                        <p:cTn id="8" dur="500" fill="hold"/>
                                        <p:tgtEl>
                                          <p:spTgt spid="81">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nodeType="afterEffect" presetClass="entr" presetSubtype="4" presetID="2" grpId="1" fill="hold">
                                  <p:stCondLst>
                                    <p:cond delay="0"/>
                                  </p:stCondLst>
                                  <p:iterate type="el" backwards="0">
                                    <p:tmAbs val="0"/>
                                  </p:iterate>
                                  <p:childTnLst>
                                    <p:set>
                                      <p:cBhvr>
                                        <p:cTn id="11" fill="hold"/>
                                        <p:tgtEl>
                                          <p:spTgt spid="81">
                                            <p:txEl>
                                              <p:pRg st="3" end="3"/>
                                            </p:txEl>
                                          </p:spTgt>
                                        </p:tgtEl>
                                        <p:attrNameLst>
                                          <p:attrName>style.visibility</p:attrName>
                                        </p:attrNameLst>
                                      </p:cBhvr>
                                      <p:to>
                                        <p:strVal val="visible"/>
                                      </p:to>
                                    </p:set>
                                    <p:anim calcmode="lin" valueType="num">
                                      <p:cBhvr>
                                        <p:cTn id="12" dur="500" fill="hold"/>
                                        <p:tgtEl>
                                          <p:spTgt spid="81">
                                            <p:txEl>
                                              <p:pRg st="3" end="3"/>
                                            </p:txEl>
                                          </p:spTgt>
                                        </p:tgtEl>
                                        <p:attrNameLst>
                                          <p:attrName>ppt_x</p:attrName>
                                        </p:attrNameLst>
                                      </p:cBhvr>
                                      <p:tavLst>
                                        <p:tav tm="0">
                                          <p:val>
                                            <p:strVal val="#ppt_x"/>
                                          </p:val>
                                        </p:tav>
                                        <p:tav tm="100000">
                                          <p:val>
                                            <p:strVal val="#ppt_x"/>
                                          </p:val>
                                        </p:tav>
                                      </p:tavLst>
                                    </p:anim>
                                    <p:anim calcmode="lin" valueType="num">
                                      <p:cBhvr>
                                        <p:cTn id="13" dur="500" fill="hold"/>
                                        <p:tgtEl>
                                          <p:spTgt spid="8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nodeType="clickEffect" presetClass="entr" presetSubtype="4" presetID="2" grpId="1" fill="hold">
                                  <p:stCondLst>
                                    <p:cond delay="0"/>
                                  </p:stCondLst>
                                  <p:iterate type="el" backwards="0">
                                    <p:tmAbs val="0"/>
                                  </p:iterate>
                                  <p:childTnLst>
                                    <p:set>
                                      <p:cBhvr>
                                        <p:cTn id="17" fill="hold"/>
                                        <p:tgtEl>
                                          <p:spTgt spid="81">
                                            <p:txEl>
                                              <p:pRg st="4" end="4"/>
                                            </p:txEl>
                                          </p:spTgt>
                                        </p:tgtEl>
                                        <p:attrNameLst>
                                          <p:attrName>style.visibility</p:attrName>
                                        </p:attrNameLst>
                                      </p:cBhvr>
                                      <p:to>
                                        <p:strVal val="visible"/>
                                      </p:to>
                                    </p:set>
                                    <p:anim calcmode="lin" valueType="num">
                                      <p:cBhvr>
                                        <p:cTn id="18" dur="500" fill="hold"/>
                                        <p:tgtEl>
                                          <p:spTgt spid="81">
                                            <p:txEl>
                                              <p:pRg st="4" end="4"/>
                                            </p:txEl>
                                          </p:spTgt>
                                        </p:tgtEl>
                                        <p:attrNameLst>
                                          <p:attrName>ppt_x</p:attrName>
                                        </p:attrNameLst>
                                      </p:cBhvr>
                                      <p:tavLst>
                                        <p:tav tm="0">
                                          <p:val>
                                            <p:strVal val="#ppt_x"/>
                                          </p:val>
                                        </p:tav>
                                        <p:tav tm="100000">
                                          <p:val>
                                            <p:strVal val="#ppt_x"/>
                                          </p:val>
                                        </p:tav>
                                      </p:tavLst>
                                    </p:anim>
                                    <p:anim calcmode="lin" valueType="num">
                                      <p:cBhvr>
                                        <p:cTn id="19" dur="500" fill="hold"/>
                                        <p:tgtEl>
                                          <p:spTgt spid="81">
                                            <p:txEl>
                                              <p:pRg st="4" end="4"/>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nodeType="afterEffect" presetClass="entr" presetSubtype="4" presetID="2" grpId="1" fill="hold">
                                  <p:stCondLst>
                                    <p:cond delay="0"/>
                                  </p:stCondLst>
                                  <p:iterate type="el" backwards="0">
                                    <p:tmAbs val="0"/>
                                  </p:iterate>
                                  <p:childTnLst>
                                    <p:set>
                                      <p:cBhvr>
                                        <p:cTn id="22" fill="hold"/>
                                        <p:tgtEl>
                                          <p:spTgt spid="81">
                                            <p:txEl>
                                              <p:pRg st="5" end="5"/>
                                            </p:txEl>
                                          </p:spTgt>
                                        </p:tgtEl>
                                        <p:attrNameLst>
                                          <p:attrName>style.visibility</p:attrName>
                                        </p:attrNameLst>
                                      </p:cBhvr>
                                      <p:to>
                                        <p:strVal val="visible"/>
                                      </p:to>
                                    </p:set>
                                    <p:anim calcmode="lin" valueType="num">
                                      <p:cBhvr>
                                        <p:cTn id="23" dur="500" fill="hold"/>
                                        <p:tgtEl>
                                          <p:spTgt spid="81">
                                            <p:txEl>
                                              <p:pRg st="5" end="5"/>
                                            </p:txEl>
                                          </p:spTgt>
                                        </p:tgtEl>
                                        <p:attrNameLst>
                                          <p:attrName>ppt_x</p:attrName>
                                        </p:attrNameLst>
                                      </p:cBhvr>
                                      <p:tavLst>
                                        <p:tav tm="0">
                                          <p:val>
                                            <p:strVal val="#ppt_x"/>
                                          </p:val>
                                        </p:tav>
                                        <p:tav tm="100000">
                                          <p:val>
                                            <p:strVal val="#ppt_x"/>
                                          </p:val>
                                        </p:tav>
                                      </p:tavLst>
                                    </p:anim>
                                    <p:anim calcmode="lin" valueType="num">
                                      <p:cBhvr>
                                        <p:cTn id="24" dur="500" fill="hold"/>
                                        <p:tgtEl>
                                          <p:spTgt spid="8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81">
                                            <p:txEl>
                                              <p:pRg st="6" end="6"/>
                                            </p:txEl>
                                          </p:spTgt>
                                        </p:tgtEl>
                                        <p:attrNameLst>
                                          <p:attrName>style.visibility</p:attrName>
                                        </p:attrNameLst>
                                      </p:cBhvr>
                                      <p:to>
                                        <p:strVal val="visible"/>
                                      </p:to>
                                    </p:set>
                                    <p:anim calcmode="lin" valueType="num">
                                      <p:cBhvr>
                                        <p:cTn id="29" dur="500" fill="hold"/>
                                        <p:tgtEl>
                                          <p:spTgt spid="81">
                                            <p:txEl>
                                              <p:pRg st="6" end="6"/>
                                            </p:txEl>
                                          </p:spTgt>
                                        </p:tgtEl>
                                        <p:attrNameLst>
                                          <p:attrName>ppt_x</p:attrName>
                                        </p:attrNameLst>
                                      </p:cBhvr>
                                      <p:tavLst>
                                        <p:tav tm="0">
                                          <p:val>
                                            <p:strVal val="#ppt_x"/>
                                          </p:val>
                                        </p:tav>
                                        <p:tav tm="100000">
                                          <p:val>
                                            <p:strVal val="#ppt_x"/>
                                          </p:val>
                                        </p:tav>
                                      </p:tavLst>
                                    </p:anim>
                                    <p:anim calcmode="lin" valueType="num">
                                      <p:cBhvr>
                                        <p:cTn id="30" dur="500" fill="hold"/>
                                        <p:tgtEl>
                                          <p:spTgt spid="81">
                                            <p:txEl>
                                              <p:pRg st="6" end="6"/>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nodeType="afterEffect" presetClass="entr" presetSubtype="4" presetID="2" grpId="1" fill="hold">
                                  <p:stCondLst>
                                    <p:cond delay="0"/>
                                  </p:stCondLst>
                                  <p:iterate type="el" backwards="0">
                                    <p:tmAbs val="0"/>
                                  </p:iterate>
                                  <p:childTnLst>
                                    <p:set>
                                      <p:cBhvr>
                                        <p:cTn id="33" fill="hold"/>
                                        <p:tgtEl>
                                          <p:spTgt spid="81">
                                            <p:txEl>
                                              <p:pRg st="7" end="7"/>
                                            </p:txEl>
                                          </p:spTgt>
                                        </p:tgtEl>
                                        <p:attrNameLst>
                                          <p:attrName>style.visibility</p:attrName>
                                        </p:attrNameLst>
                                      </p:cBhvr>
                                      <p:to>
                                        <p:strVal val="visible"/>
                                      </p:to>
                                    </p:set>
                                    <p:anim calcmode="lin" valueType="num">
                                      <p:cBhvr>
                                        <p:cTn id="34" dur="500" fill="hold"/>
                                        <p:tgtEl>
                                          <p:spTgt spid="81">
                                            <p:txEl>
                                              <p:pRg st="7" end="7"/>
                                            </p:txEl>
                                          </p:spTgt>
                                        </p:tgtEl>
                                        <p:attrNameLst>
                                          <p:attrName>ppt_x</p:attrName>
                                        </p:attrNameLst>
                                      </p:cBhvr>
                                      <p:tavLst>
                                        <p:tav tm="0">
                                          <p:val>
                                            <p:strVal val="#ppt_x"/>
                                          </p:val>
                                        </p:tav>
                                        <p:tav tm="100000">
                                          <p:val>
                                            <p:strVal val="#ppt_x"/>
                                          </p:val>
                                        </p:tav>
                                      </p:tavLst>
                                    </p:anim>
                                    <p:anim calcmode="lin" valueType="num">
                                      <p:cBhvr>
                                        <p:cTn id="35" dur="500" fill="hold"/>
                                        <p:tgtEl>
                                          <p:spTgt spid="8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4" presetID="2" grpId="1" fill="hold">
                                  <p:stCondLst>
                                    <p:cond delay="0"/>
                                  </p:stCondLst>
                                  <p:iterate type="el" backwards="0">
                                    <p:tmAbs val="0"/>
                                  </p:iterate>
                                  <p:childTnLst>
                                    <p:set>
                                      <p:cBhvr>
                                        <p:cTn id="39" fill="hold"/>
                                        <p:tgtEl>
                                          <p:spTgt spid="81">
                                            <p:txEl>
                                              <p:pRg st="8" end="8"/>
                                            </p:txEl>
                                          </p:spTgt>
                                        </p:tgtEl>
                                        <p:attrNameLst>
                                          <p:attrName>style.visibility</p:attrName>
                                        </p:attrNameLst>
                                      </p:cBhvr>
                                      <p:to>
                                        <p:strVal val="visible"/>
                                      </p:to>
                                    </p:set>
                                    <p:anim calcmode="lin" valueType="num">
                                      <p:cBhvr>
                                        <p:cTn id="40" dur="500" fill="hold"/>
                                        <p:tgtEl>
                                          <p:spTgt spid="81">
                                            <p:txEl>
                                              <p:pRg st="8" end="8"/>
                                            </p:txEl>
                                          </p:spTgt>
                                        </p:tgtEl>
                                        <p:attrNameLst>
                                          <p:attrName>ppt_x</p:attrName>
                                        </p:attrNameLst>
                                      </p:cBhvr>
                                      <p:tavLst>
                                        <p:tav tm="0">
                                          <p:val>
                                            <p:strVal val="#ppt_x"/>
                                          </p:val>
                                        </p:tav>
                                        <p:tav tm="100000">
                                          <p:val>
                                            <p:strVal val="#ppt_x"/>
                                          </p:val>
                                        </p:tav>
                                      </p:tavLst>
                                    </p:anim>
                                    <p:anim calcmode="lin" valueType="num">
                                      <p:cBhvr>
                                        <p:cTn id="41" dur="500" fill="hold"/>
                                        <p:tgtEl>
                                          <p:spTgt spid="81">
                                            <p:txEl>
                                              <p:pRg st="8" end="8"/>
                                            </p:txEl>
                                          </p:spTgt>
                                        </p:tgtEl>
                                        <p:attrNameLst>
                                          <p:attrName>ppt_y</p:attrName>
                                        </p:attrNameLst>
                                      </p:cBhvr>
                                      <p:tavLst>
                                        <p:tav tm="0">
                                          <p:val>
                                            <p:strVal val="1+#ppt_h/2"/>
                                          </p:val>
                                        </p:tav>
                                        <p:tav tm="100000">
                                          <p:val>
                                            <p:strVal val="#ppt_y"/>
                                          </p:val>
                                        </p:tav>
                                      </p:tavLst>
                                    </p:anim>
                                  </p:childTnLst>
                                </p:cTn>
                              </p:par>
                            </p:childTnLst>
                          </p:cTn>
                        </p:par>
                        <p:par>
                          <p:cTn id="42" fill="hold">
                            <p:stCondLst>
                              <p:cond delay="500"/>
                            </p:stCondLst>
                            <p:childTnLst>
                              <p:par>
                                <p:cTn id="43" nodeType="afterEffect" presetClass="entr" presetSubtype="4" presetID="2" grpId="1" fill="hold">
                                  <p:stCondLst>
                                    <p:cond delay="0"/>
                                  </p:stCondLst>
                                  <p:iterate type="el" backwards="0">
                                    <p:tmAbs val="0"/>
                                  </p:iterate>
                                  <p:childTnLst>
                                    <p:set>
                                      <p:cBhvr>
                                        <p:cTn id="44" fill="hold"/>
                                        <p:tgtEl>
                                          <p:spTgt spid="81">
                                            <p:txEl>
                                              <p:pRg st="9" end="9"/>
                                            </p:txEl>
                                          </p:spTgt>
                                        </p:tgtEl>
                                        <p:attrNameLst>
                                          <p:attrName>style.visibility</p:attrName>
                                        </p:attrNameLst>
                                      </p:cBhvr>
                                      <p:to>
                                        <p:strVal val="visible"/>
                                      </p:to>
                                    </p:set>
                                    <p:anim calcmode="lin" valueType="num">
                                      <p:cBhvr>
                                        <p:cTn id="45" dur="500" fill="hold"/>
                                        <p:tgtEl>
                                          <p:spTgt spid="81">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8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81"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83" name="image1.jpg" descr="Picture32"/>
          <p:cNvPicPr/>
          <p:nvPr/>
        </p:nvPicPr>
        <p:blipFill>
          <a:blip r:embed="rId2">
            <a:extLst/>
          </a:blip>
          <a:stretch>
            <a:fillRect/>
          </a:stretch>
        </p:blipFill>
        <p:spPr>
          <a:xfrm>
            <a:off x="0" y="0"/>
            <a:ext cx="9144000" cy="6858000"/>
          </a:xfrm>
          <a:prstGeom prst="rect">
            <a:avLst/>
          </a:prstGeom>
          <a:ln w="12700">
            <a:miter lim="400000"/>
          </a:ln>
        </p:spPr>
      </p:pic>
      <p:sp>
        <p:nvSpPr>
          <p:cNvPr id="84" name="Shape 84"/>
          <p:cNvSpPr/>
          <p:nvPr/>
        </p:nvSpPr>
        <p:spPr>
          <a:xfrm>
            <a:off x="4343399" y="1676400"/>
            <a:ext cx="3472866" cy="891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rPr sz="5400">
                <a:solidFill>
                  <a:srgbClr val="FFFFFF"/>
                </a:solidFill>
              </a:rPr>
              <a:t>That’s All!</a:t>
            </a:r>
            <a:r>
              <a:rPr sz="5400"/>
              <a:t>!</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76200" y="152400"/>
            <a:ext cx="8915400" cy="700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800">
                <a:solidFill>
                  <a:srgbClr val="1F497D"/>
                </a:solidFill>
              </a:rPr>
              <a:t>Determine what kind of paper you are writing:</a:t>
            </a:r>
            <a:endParaRPr sz="2800">
              <a:solidFill>
                <a:srgbClr val="1F497D"/>
              </a:solidFill>
            </a:endParaRPr>
          </a:p>
          <a:p>
            <a:pPr lvl="0"/>
            <a:endParaRPr sz="2800">
              <a:solidFill>
                <a:srgbClr val="1F497D"/>
              </a:solidFill>
            </a:endParaRPr>
          </a:p>
          <a:p>
            <a:pPr lvl="0"/>
            <a:r>
              <a:rPr sz="2800">
                <a:solidFill>
                  <a:srgbClr val="1F497D"/>
                </a:solidFill>
              </a:rPr>
              <a:t>An </a:t>
            </a:r>
            <a:r>
              <a:rPr b="1" sz="2800">
                <a:solidFill>
                  <a:srgbClr val="1F497D"/>
                </a:solidFill>
              </a:rPr>
              <a:t>analytical</a:t>
            </a:r>
            <a:r>
              <a:rPr sz="2800">
                <a:solidFill>
                  <a:srgbClr val="1F497D"/>
                </a:solidFill>
              </a:rPr>
              <a:t> paper breaks down an issue or an idea into its component parts, evaluates the issue or idea, and presents this breakdown and evaluation to the audience.</a:t>
            </a:r>
            <a:endParaRPr sz="2800">
              <a:solidFill>
                <a:srgbClr val="1F497D"/>
              </a:solidFill>
            </a:endParaRPr>
          </a:p>
          <a:p>
            <a:pPr lvl="0"/>
            <a:endParaRPr sz="2800">
              <a:solidFill>
                <a:srgbClr val="1F497D"/>
              </a:solidFill>
            </a:endParaRPr>
          </a:p>
          <a:p>
            <a:pPr lvl="0"/>
            <a:r>
              <a:rPr sz="2800">
                <a:solidFill>
                  <a:srgbClr val="1F497D"/>
                </a:solidFill>
              </a:rPr>
              <a:t>An </a:t>
            </a:r>
            <a:r>
              <a:rPr b="1" sz="2800">
                <a:solidFill>
                  <a:srgbClr val="1F497D"/>
                </a:solidFill>
              </a:rPr>
              <a:t>expository</a:t>
            </a:r>
            <a:r>
              <a:rPr sz="2800">
                <a:solidFill>
                  <a:srgbClr val="1F497D"/>
                </a:solidFill>
              </a:rPr>
              <a:t> (explanatory) paper explains something to the audience.</a:t>
            </a:r>
            <a:endParaRPr sz="2800">
              <a:solidFill>
                <a:srgbClr val="1F497D"/>
              </a:solidFill>
            </a:endParaRPr>
          </a:p>
          <a:p>
            <a:pPr lvl="0"/>
            <a:endParaRPr sz="2800">
              <a:solidFill>
                <a:srgbClr val="1F497D"/>
              </a:solidFill>
            </a:endParaRPr>
          </a:p>
          <a:p>
            <a:pPr lvl="0"/>
            <a:r>
              <a:rPr sz="2800">
                <a:solidFill>
                  <a:srgbClr val="1F497D"/>
                </a:solidFill>
              </a:rPr>
              <a:t>An </a:t>
            </a:r>
            <a:r>
              <a:rPr b="1" sz="2800">
                <a:solidFill>
                  <a:srgbClr val="1F497D"/>
                </a:solidFill>
              </a:rPr>
              <a:t>argumentative</a:t>
            </a:r>
            <a:r>
              <a:rPr sz="2800">
                <a:solidFill>
                  <a:srgbClr val="1F497D"/>
                </a:solidFill>
              </a:rPr>
              <a:t> paper makes a claim about a topic and justifies this claim with specific evidence. The claim could be an opinion, a policy proposal, an evaluation, a cause-and-effect statement, or an interpretation. The goal of the argumentative paper is to convince the audience that the claim is true based on the evidence provided.</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2">
                                            <p:bg/>
                                          </p:spTgt>
                                        </p:tgtEl>
                                        <p:attrNameLst>
                                          <p:attrName>style.visibility</p:attrName>
                                        </p:attrNameLst>
                                      </p:cBhvr>
                                      <p:to>
                                        <p:strVal val="visible"/>
                                      </p:to>
                                    </p:set>
                                    <p:anim calcmode="lin" valueType="num">
                                      <p:cBhvr>
                                        <p:cTn id="7" dur="500" fill="hold"/>
                                        <p:tgtEl>
                                          <p:spTgt spid="52">
                                            <p:bg/>
                                          </p:spTgt>
                                        </p:tgtEl>
                                        <p:attrNameLst>
                                          <p:attrName>ppt_x</p:attrName>
                                        </p:attrNameLst>
                                      </p:cBhvr>
                                      <p:tavLst>
                                        <p:tav tm="0">
                                          <p:val>
                                            <p:strVal val="#ppt_x"/>
                                          </p:val>
                                        </p:tav>
                                        <p:tav tm="100000">
                                          <p:val>
                                            <p:strVal val="#ppt_x"/>
                                          </p:val>
                                        </p:tav>
                                      </p:tavLst>
                                    </p:anim>
                                    <p:anim calcmode="lin" valueType="num">
                                      <p:cBhvr>
                                        <p:cTn id="8" dur="500" fill="hold"/>
                                        <p:tgtEl>
                                          <p:spTgt spid="52">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52">
                                            <p:txEl>
                                              <p:pRg st="0" end="0"/>
                                            </p:txEl>
                                          </p:spTgt>
                                        </p:tgtEl>
                                        <p:attrNameLst>
                                          <p:attrName>style.visibility</p:attrName>
                                        </p:attrNameLst>
                                      </p:cBhvr>
                                      <p:to>
                                        <p:strVal val="visible"/>
                                      </p:to>
                                    </p:set>
                                    <p:anim calcmode="lin" valueType="num">
                                      <p:cBhvr>
                                        <p:cTn id="11"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52">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nodeType="afterEffect" presetClass="entr" presetSubtype="4" presetID="2" grpId="1" fill="hold">
                                  <p:stCondLst>
                                    <p:cond delay="0"/>
                                  </p:stCondLst>
                                  <p:iterate type="el" backwards="0">
                                    <p:tmAbs val="0"/>
                                  </p:iterate>
                                  <p:childTnLst>
                                    <p:set>
                                      <p:cBhvr>
                                        <p:cTn id="15" fill="hold"/>
                                        <p:tgtEl>
                                          <p:spTgt spid="52">
                                            <p:txEl>
                                              <p:pRg st="1" end="1"/>
                                            </p:txEl>
                                          </p:spTgt>
                                        </p:tgtEl>
                                        <p:attrNameLst>
                                          <p:attrName>style.visibility</p:attrName>
                                        </p:attrNameLst>
                                      </p:cBhvr>
                                      <p:to>
                                        <p:strVal val="visible"/>
                                      </p:to>
                                    </p:set>
                                    <p:anim calcmode="lin" valueType="num">
                                      <p:cBhvr>
                                        <p:cTn id="16" dur="500" fill="hold"/>
                                        <p:tgtEl>
                                          <p:spTgt spid="52">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52">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nodeType="afterEffect" presetClass="entr" presetSubtype="4" presetID="2" grpId="1" fill="hold">
                                  <p:stCondLst>
                                    <p:cond delay="0"/>
                                  </p:stCondLst>
                                  <p:iterate type="el" backwards="0">
                                    <p:tmAbs val="0"/>
                                  </p:iterate>
                                  <p:childTnLst>
                                    <p:set>
                                      <p:cBhvr>
                                        <p:cTn id="20" fill="hold"/>
                                        <p:tgtEl>
                                          <p:spTgt spid="52">
                                            <p:txEl>
                                              <p:pRg st="2" end="2"/>
                                            </p:txEl>
                                          </p:spTgt>
                                        </p:tgtEl>
                                        <p:attrNameLst>
                                          <p:attrName>style.visibility</p:attrName>
                                        </p:attrNameLst>
                                      </p:cBhvr>
                                      <p:to>
                                        <p:strVal val="visible"/>
                                      </p:to>
                                    </p:set>
                                    <p:anim calcmode="lin" valueType="num">
                                      <p:cBhvr>
                                        <p:cTn id="21"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2">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nodeType="afterEffect" presetClass="entr" presetSubtype="4" presetID="2" grpId="1" fill="hold">
                                  <p:stCondLst>
                                    <p:cond delay="0"/>
                                  </p:stCondLst>
                                  <p:iterate type="el" backwards="0">
                                    <p:tmAbs val="0"/>
                                  </p:iterate>
                                  <p:childTnLst>
                                    <p:set>
                                      <p:cBhvr>
                                        <p:cTn id="25" fill="hold"/>
                                        <p:tgtEl>
                                          <p:spTgt spid="52">
                                            <p:txEl>
                                              <p:pRg st="3" end="3"/>
                                            </p:txEl>
                                          </p:spTgt>
                                        </p:tgtEl>
                                        <p:attrNameLst>
                                          <p:attrName>style.visibility</p:attrName>
                                        </p:attrNameLst>
                                      </p:cBhvr>
                                      <p:to>
                                        <p:strVal val="visible"/>
                                      </p:to>
                                    </p:set>
                                    <p:anim calcmode="lin" valueType="num">
                                      <p:cBhvr>
                                        <p:cTn id="26"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5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nodeType="clickEffect" presetClass="entr" presetSubtype="4" presetID="2" grpId="1" fill="hold">
                                  <p:stCondLst>
                                    <p:cond delay="0"/>
                                  </p:stCondLst>
                                  <p:iterate type="el" backwards="0">
                                    <p:tmAbs val="0"/>
                                  </p:iterate>
                                  <p:childTnLst>
                                    <p:set>
                                      <p:cBhvr>
                                        <p:cTn id="31" fill="hold"/>
                                        <p:tgtEl>
                                          <p:spTgt spid="52">
                                            <p:txEl>
                                              <p:pRg st="4" end="4"/>
                                            </p:txEl>
                                          </p:spTgt>
                                        </p:tgtEl>
                                        <p:attrNameLst>
                                          <p:attrName>style.visibility</p:attrName>
                                        </p:attrNameLst>
                                      </p:cBhvr>
                                      <p:to>
                                        <p:strVal val="visible"/>
                                      </p:to>
                                    </p:set>
                                    <p:anim calcmode="lin" valueType="num">
                                      <p:cBhvr>
                                        <p:cTn id="32" dur="500" fill="hold"/>
                                        <p:tgtEl>
                                          <p:spTgt spid="5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52">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nodeType="afterEffect" presetClass="entr" presetSubtype="4" presetID="2" grpId="1" fill="hold">
                                  <p:stCondLst>
                                    <p:cond delay="0"/>
                                  </p:stCondLst>
                                  <p:iterate type="el" backwards="0">
                                    <p:tmAbs val="0"/>
                                  </p:iterate>
                                  <p:childTnLst>
                                    <p:set>
                                      <p:cBhvr>
                                        <p:cTn id="36" fill="hold"/>
                                        <p:tgtEl>
                                          <p:spTgt spid="52">
                                            <p:txEl>
                                              <p:pRg st="5" end="5"/>
                                            </p:txEl>
                                          </p:spTgt>
                                        </p:tgtEl>
                                        <p:attrNameLst>
                                          <p:attrName>style.visibility</p:attrName>
                                        </p:attrNameLst>
                                      </p:cBhvr>
                                      <p:to>
                                        <p:strVal val="visible"/>
                                      </p:to>
                                    </p:set>
                                    <p:anim calcmode="lin" valueType="num">
                                      <p:cBhvr>
                                        <p:cTn id="37"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5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nodeType="clickEffect" presetClass="entr" presetSubtype="4" presetID="2" grpId="1" fill="hold">
                                  <p:stCondLst>
                                    <p:cond delay="0"/>
                                  </p:stCondLst>
                                  <p:iterate type="el" backwards="0">
                                    <p:tmAbs val="0"/>
                                  </p:iterate>
                                  <p:childTnLst>
                                    <p:set>
                                      <p:cBhvr>
                                        <p:cTn id="42" fill="hold"/>
                                        <p:tgtEl>
                                          <p:spTgt spid="52">
                                            <p:txEl>
                                              <p:pRg st="6" end="6"/>
                                            </p:txEl>
                                          </p:spTgt>
                                        </p:tgtEl>
                                        <p:attrNameLst>
                                          <p:attrName>style.visibility</p:attrName>
                                        </p:attrNameLst>
                                      </p:cBhvr>
                                      <p:to>
                                        <p:strVal val="visible"/>
                                      </p:to>
                                    </p:set>
                                    <p:anim calcmode="lin" valueType="num">
                                      <p:cBhvr>
                                        <p:cTn id="43" dur="500" fill="hold"/>
                                        <p:tgtEl>
                                          <p:spTgt spid="52">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5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2"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nvSpPr>
        <p:spPr>
          <a:xfrm>
            <a:off x="152400" y="381000"/>
            <a:ext cx="8686800" cy="649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600">
                <a:solidFill>
                  <a:srgbClr val="1F497D"/>
                </a:solidFill>
              </a:rPr>
              <a:t>Example of an expository (explanatory) thesis statement:</a:t>
            </a:r>
            <a:endParaRPr sz="3600">
              <a:solidFill>
                <a:srgbClr val="1F497D"/>
              </a:solidFill>
            </a:endParaRPr>
          </a:p>
          <a:p>
            <a:pPr lvl="0"/>
            <a:endParaRPr sz="3600">
              <a:solidFill>
                <a:srgbClr val="1F497D"/>
              </a:solidFill>
            </a:endParaRPr>
          </a:p>
          <a:p>
            <a:pPr lvl="0"/>
            <a:r>
              <a:rPr sz="3600">
                <a:solidFill>
                  <a:srgbClr val="1F497D"/>
                </a:solidFill>
              </a:rPr>
              <a:t>The life of the typical college student is characterized by time spent studying, attending class, and socializing with peers.</a:t>
            </a:r>
            <a:endParaRPr sz="3600">
              <a:solidFill>
                <a:srgbClr val="1F497D"/>
              </a:solidFill>
            </a:endParaRPr>
          </a:p>
          <a:p>
            <a:pPr lvl="0"/>
            <a:endParaRPr sz="3600">
              <a:solidFill>
                <a:srgbClr val="1F497D"/>
              </a:solidFill>
            </a:endParaRPr>
          </a:p>
          <a:p>
            <a:pPr lvl="0"/>
            <a:r>
              <a:rPr sz="3600">
                <a:solidFill>
                  <a:srgbClr val="1F497D"/>
                </a:solidFill>
              </a:rPr>
              <a:t>The paper that follows should:</a:t>
            </a:r>
            <a:endParaRPr sz="3600">
              <a:solidFill>
                <a:srgbClr val="1F497D"/>
              </a:solidFill>
            </a:endParaRPr>
          </a:p>
          <a:p>
            <a:pPr lvl="0"/>
            <a:r>
              <a:rPr sz="3600">
                <a:solidFill>
                  <a:srgbClr val="1F497D"/>
                </a:solidFill>
              </a:rPr>
              <a:t>explain how students spend their time studying, attending class, and socializing with peers</a:t>
            </a:r>
            <a:r>
              <a:rPr sz="3600"/>
              <a:t>.</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4">
                                            <p:txEl>
                                              <p:pRg st="4" end="4"/>
                                            </p:txEl>
                                          </p:spTgt>
                                        </p:tgtEl>
                                        <p:attrNameLst>
                                          <p:attrName>style.visibility</p:attrName>
                                        </p:attrNameLst>
                                      </p:cBhvr>
                                      <p:to>
                                        <p:strVal val="visible"/>
                                      </p:to>
                                    </p:set>
                                    <p:anim calcmode="lin" valueType="num">
                                      <p:cBhvr>
                                        <p:cTn id="7" dur="500" fill="hold"/>
                                        <p:tgtEl>
                                          <p:spTgt spid="54">
                                            <p:txEl>
                                              <p:pRg st="4" end="4"/>
                                            </p:txEl>
                                          </p:spTgt>
                                        </p:tgtEl>
                                        <p:attrNameLst>
                                          <p:attrName>ppt_x</p:attrName>
                                        </p:attrNameLst>
                                      </p:cBhvr>
                                      <p:tavLst>
                                        <p:tav tm="0">
                                          <p:val>
                                            <p:strVal val="#ppt_x"/>
                                          </p:val>
                                        </p:tav>
                                        <p:tav tm="100000">
                                          <p:val>
                                            <p:strVal val="#ppt_x"/>
                                          </p:val>
                                        </p:tav>
                                      </p:tavLst>
                                    </p:anim>
                                    <p:anim calcmode="lin" valueType="num">
                                      <p:cBhvr>
                                        <p:cTn id="8" dur="500" fill="hold"/>
                                        <p:tgtEl>
                                          <p:spTgt spid="54">
                                            <p:txEl>
                                              <p:pRg st="4" end="4"/>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nodeType="afterEffect" presetClass="entr" presetSubtype="4" presetID="2" grpId="1" fill="hold">
                                  <p:stCondLst>
                                    <p:cond delay="0"/>
                                  </p:stCondLst>
                                  <p:iterate type="el" backwards="0">
                                    <p:tmAbs val="0"/>
                                  </p:iterate>
                                  <p:childTnLst>
                                    <p:set>
                                      <p:cBhvr>
                                        <p:cTn id="11" fill="hold"/>
                                        <p:tgtEl>
                                          <p:spTgt spid="54">
                                            <p:txEl>
                                              <p:pRg st="5" end="5"/>
                                            </p:txEl>
                                          </p:spTgt>
                                        </p:tgtEl>
                                        <p:attrNameLst>
                                          <p:attrName>style.visibility</p:attrName>
                                        </p:attrNameLst>
                                      </p:cBhvr>
                                      <p:to>
                                        <p:strVal val="visible"/>
                                      </p:to>
                                    </p:set>
                                    <p:anim calcmode="lin" valueType="num">
                                      <p:cBhvr>
                                        <p:cTn id="12" dur="500" fill="hold"/>
                                        <p:tgtEl>
                                          <p:spTgt spid="54">
                                            <p:txEl>
                                              <p:pRg st="5" end="5"/>
                                            </p:txEl>
                                          </p:spTgt>
                                        </p:tgtEl>
                                        <p:attrNameLst>
                                          <p:attrName>ppt_x</p:attrName>
                                        </p:attrNameLst>
                                      </p:cBhvr>
                                      <p:tavLst>
                                        <p:tav tm="0">
                                          <p:val>
                                            <p:strVal val="#ppt_x"/>
                                          </p:val>
                                        </p:tav>
                                        <p:tav tm="100000">
                                          <p:val>
                                            <p:strVal val="#ppt_x"/>
                                          </p:val>
                                        </p:tav>
                                      </p:tavLst>
                                    </p:anim>
                                    <p:anim calcmode="lin" valueType="num">
                                      <p:cBhvr>
                                        <p:cTn id="13" dur="500" fill="hold"/>
                                        <p:tgtEl>
                                          <p:spTgt spid="5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4"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nvSpPr>
        <p:spPr>
          <a:xfrm>
            <a:off x="304800" y="1100106"/>
            <a:ext cx="8686800" cy="49099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b="1">
                <a:solidFill>
                  <a:srgbClr val="17375E"/>
                </a:solidFill>
                <a:latin typeface="Arial"/>
                <a:ea typeface="Arial"/>
                <a:cs typeface="Arial"/>
                <a:sym typeface="Arial"/>
              </a:rPr>
              <a:t>A </a:t>
            </a:r>
            <a:r>
              <a:rPr b="1" sz="2000">
                <a:solidFill>
                  <a:srgbClr val="17375E"/>
                </a:solidFill>
                <a:latin typeface="Arial"/>
                <a:ea typeface="Arial"/>
                <a:cs typeface="Arial"/>
                <a:sym typeface="Arial"/>
              </a:rPr>
              <a:t>strong thesis statement takes some sort of stand.</a:t>
            </a:r>
            <a:endParaRPr b="1" sz="2000">
              <a:solidFill>
                <a:srgbClr val="17375E"/>
              </a:solidFill>
              <a:latin typeface="Arial"/>
              <a:ea typeface="Arial"/>
              <a:cs typeface="Arial"/>
              <a:sym typeface="Arial"/>
            </a:endParaRPr>
          </a:p>
          <a:p>
            <a:pPr lvl="0"/>
            <a:endParaRPr b="1" sz="2000">
              <a:solidFill>
                <a:srgbClr val="17375E"/>
              </a:solidFill>
              <a:latin typeface="Arial"/>
              <a:ea typeface="Arial"/>
              <a:cs typeface="Arial"/>
              <a:sym typeface="Arial"/>
            </a:endParaRPr>
          </a:p>
          <a:p>
            <a:pPr lvl="0"/>
            <a:r>
              <a:rPr sz="2000">
                <a:solidFill>
                  <a:srgbClr val="17375E"/>
                </a:solidFill>
                <a:latin typeface="Arial"/>
                <a:ea typeface="Arial"/>
                <a:cs typeface="Arial"/>
                <a:sym typeface="Arial"/>
              </a:rPr>
              <a:t>Remember that your thesis needs to show your conclusions about a subject. For example, if you are writing a paper for a class on fitness, you might be asked to choose a popular weight-loss product to evaluate. Here are two thesis statements</a:t>
            </a:r>
            <a:r>
              <a:rPr>
                <a:solidFill>
                  <a:srgbClr val="17375E"/>
                </a:solidFill>
                <a:latin typeface="Arial"/>
                <a:ea typeface="Arial"/>
                <a:cs typeface="Arial"/>
                <a:sym typeface="Arial"/>
              </a:rPr>
              <a:t>:</a:t>
            </a:r>
            <a:endParaRPr>
              <a:solidFill>
                <a:srgbClr val="17375E"/>
              </a:solidFill>
              <a:latin typeface="Arial"/>
              <a:ea typeface="Arial"/>
              <a:cs typeface="Arial"/>
              <a:sym typeface="Arial"/>
            </a:endParaRPr>
          </a:p>
          <a:p>
            <a:pPr lvl="0"/>
            <a:endParaRPr sz="2800">
              <a:solidFill>
                <a:srgbClr val="17375E"/>
              </a:solidFill>
              <a:latin typeface="Arial"/>
              <a:ea typeface="Arial"/>
              <a:cs typeface="Arial"/>
              <a:sym typeface="Arial"/>
            </a:endParaRPr>
          </a:p>
          <a:p>
            <a:pPr lvl="0"/>
            <a:r>
              <a:rPr b="1">
                <a:solidFill>
                  <a:srgbClr val="17375E"/>
                </a:solidFill>
                <a:latin typeface="Arial"/>
                <a:ea typeface="Arial"/>
                <a:cs typeface="Arial"/>
                <a:sym typeface="Arial"/>
              </a:rPr>
              <a:t>There are some negative and positive aspects to the Banana Herb Tea Supplement.</a:t>
            </a:r>
            <a:endParaRPr>
              <a:solidFill>
                <a:srgbClr val="17375E"/>
              </a:solidFill>
              <a:latin typeface="Arial"/>
              <a:ea typeface="Arial"/>
              <a:cs typeface="Arial"/>
              <a:sym typeface="Arial"/>
            </a:endParaRPr>
          </a:p>
          <a:p>
            <a:pPr lvl="0"/>
            <a:r>
              <a:rPr>
                <a:solidFill>
                  <a:srgbClr val="17375E"/>
                </a:solidFill>
                <a:latin typeface="Arial"/>
                <a:ea typeface="Arial"/>
                <a:cs typeface="Arial"/>
                <a:sym typeface="Arial"/>
              </a:rPr>
              <a:t>This is a weak thesis statement. First, it fails to take a stand. Second, the phrase </a:t>
            </a:r>
            <a:r>
              <a:rPr i="1">
                <a:solidFill>
                  <a:srgbClr val="17375E"/>
                </a:solidFill>
                <a:latin typeface="Arial"/>
                <a:ea typeface="Arial"/>
                <a:cs typeface="Arial"/>
                <a:sym typeface="Arial"/>
              </a:rPr>
              <a:t>negative and positive aspects</a:t>
            </a:r>
            <a:r>
              <a:rPr>
                <a:solidFill>
                  <a:srgbClr val="17375E"/>
                </a:solidFill>
                <a:latin typeface="Arial"/>
                <a:ea typeface="Arial"/>
                <a:cs typeface="Arial"/>
                <a:sym typeface="Arial"/>
              </a:rPr>
              <a:t> is vague.</a:t>
            </a:r>
            <a:endParaRPr>
              <a:solidFill>
                <a:srgbClr val="17375E"/>
              </a:solidFill>
              <a:latin typeface="Arial"/>
              <a:ea typeface="Arial"/>
              <a:cs typeface="Arial"/>
              <a:sym typeface="Arial"/>
            </a:endParaRPr>
          </a:p>
          <a:p>
            <a:pPr lvl="0"/>
            <a:endParaRPr>
              <a:solidFill>
                <a:srgbClr val="17375E"/>
              </a:solidFill>
              <a:latin typeface="Arial"/>
              <a:ea typeface="Arial"/>
              <a:cs typeface="Arial"/>
              <a:sym typeface="Arial"/>
            </a:endParaRPr>
          </a:p>
          <a:p>
            <a:pPr lvl="0"/>
            <a:r>
              <a:rPr b="1">
                <a:solidFill>
                  <a:srgbClr val="17375E"/>
                </a:solidFill>
                <a:latin typeface="Arial"/>
                <a:ea typeface="Arial"/>
                <a:cs typeface="Arial"/>
                <a:sym typeface="Arial"/>
              </a:rPr>
              <a:t>Because Banana Herb Tea Supplement promotes rapid weight loss that results in the loss of muscle and lean body mass, it poses a potential danger to customers.</a:t>
            </a:r>
            <a:endParaRPr b="1">
              <a:solidFill>
                <a:srgbClr val="17375E"/>
              </a:solidFill>
              <a:latin typeface="Arial"/>
              <a:ea typeface="Arial"/>
              <a:cs typeface="Arial"/>
              <a:sym typeface="Arial"/>
            </a:endParaRPr>
          </a:p>
          <a:p>
            <a:pPr lvl="0"/>
            <a:endParaRPr>
              <a:solidFill>
                <a:srgbClr val="17375E"/>
              </a:solidFill>
              <a:latin typeface="Arial"/>
              <a:ea typeface="Arial"/>
              <a:cs typeface="Arial"/>
              <a:sym typeface="Arial"/>
            </a:endParaRPr>
          </a:p>
          <a:p>
            <a:pPr lvl="0"/>
            <a:r>
              <a:rPr>
                <a:solidFill>
                  <a:srgbClr val="17375E"/>
                </a:solidFill>
                <a:latin typeface="Arial"/>
                <a:ea typeface="Arial"/>
                <a:cs typeface="Arial"/>
                <a:sym typeface="Arial"/>
              </a:rPr>
              <a:t>This is a strong thesis because it takes a stand, and because it's specific.</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6">
                                            <p:txEl>
                                              <p:pRg st="4" end="4"/>
                                            </p:txEl>
                                          </p:spTgt>
                                        </p:tgtEl>
                                        <p:attrNameLst>
                                          <p:attrName>style.visibility</p:attrName>
                                        </p:attrNameLst>
                                      </p:cBhvr>
                                      <p:to>
                                        <p:strVal val="visible"/>
                                      </p:to>
                                    </p:set>
                                    <p:anim calcmode="lin" valueType="num">
                                      <p:cBhvr>
                                        <p:cTn id="7" dur="5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8" dur="500" fill="hold"/>
                                        <p:tgtEl>
                                          <p:spTgt spid="56">
                                            <p:txEl>
                                              <p:pRg st="4" end="4"/>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nodeType="afterEffect" presetClass="entr" presetSubtype="4" presetID="2" grpId="1" fill="hold">
                                  <p:stCondLst>
                                    <p:cond delay="0"/>
                                  </p:stCondLst>
                                  <p:iterate type="el" backwards="0">
                                    <p:tmAbs val="0"/>
                                  </p:iterate>
                                  <p:childTnLst>
                                    <p:set>
                                      <p:cBhvr>
                                        <p:cTn id="11" fill="hold"/>
                                        <p:tgtEl>
                                          <p:spTgt spid="56">
                                            <p:txEl>
                                              <p:pRg st="5" end="5"/>
                                            </p:txEl>
                                          </p:spTgt>
                                        </p:tgtEl>
                                        <p:attrNameLst>
                                          <p:attrName>style.visibility</p:attrName>
                                        </p:attrNameLst>
                                      </p:cBhvr>
                                      <p:to>
                                        <p:strVal val="visible"/>
                                      </p:to>
                                    </p:set>
                                    <p:anim calcmode="lin" valueType="num">
                                      <p:cBhvr>
                                        <p:cTn id="12" dur="500" fill="hold"/>
                                        <p:tgtEl>
                                          <p:spTgt spid="56">
                                            <p:txEl>
                                              <p:pRg st="5" end="5"/>
                                            </p:txEl>
                                          </p:spTgt>
                                        </p:tgtEl>
                                        <p:attrNameLst>
                                          <p:attrName>ppt_x</p:attrName>
                                        </p:attrNameLst>
                                      </p:cBhvr>
                                      <p:tavLst>
                                        <p:tav tm="0">
                                          <p:val>
                                            <p:strVal val="#ppt_x"/>
                                          </p:val>
                                        </p:tav>
                                        <p:tav tm="100000">
                                          <p:val>
                                            <p:strVal val="#ppt_x"/>
                                          </p:val>
                                        </p:tav>
                                      </p:tavLst>
                                    </p:anim>
                                    <p:anim calcmode="lin" valueType="num">
                                      <p:cBhvr>
                                        <p:cTn id="13" dur="500" fill="hold"/>
                                        <p:tgtEl>
                                          <p:spTgt spid="56">
                                            <p:txEl>
                                              <p:pRg st="5" end="5"/>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nodeType="afterEffect" presetClass="entr" presetSubtype="4" presetID="2" grpId="1" fill="hold">
                                  <p:stCondLst>
                                    <p:cond delay="0"/>
                                  </p:stCondLst>
                                  <p:iterate type="el" backwards="0">
                                    <p:tmAbs val="0"/>
                                  </p:iterate>
                                  <p:childTnLst>
                                    <p:set>
                                      <p:cBhvr>
                                        <p:cTn id="16" fill="hold"/>
                                        <p:tgtEl>
                                          <p:spTgt spid="56">
                                            <p:txEl>
                                              <p:pRg st="6" end="6"/>
                                            </p:txEl>
                                          </p:spTgt>
                                        </p:tgtEl>
                                        <p:attrNameLst>
                                          <p:attrName>style.visibility</p:attrName>
                                        </p:attrNameLst>
                                      </p:cBhvr>
                                      <p:to>
                                        <p:strVal val="visible"/>
                                      </p:to>
                                    </p:set>
                                    <p:anim calcmode="lin" valueType="num">
                                      <p:cBhvr>
                                        <p:cTn id="17" dur="500" fill="hold"/>
                                        <p:tgtEl>
                                          <p:spTgt spid="56">
                                            <p:txEl>
                                              <p:pRg st="6" end="6"/>
                                            </p:txEl>
                                          </p:spTgt>
                                        </p:tgtEl>
                                        <p:attrNameLst>
                                          <p:attrName>ppt_x</p:attrName>
                                        </p:attrNameLst>
                                      </p:cBhvr>
                                      <p:tavLst>
                                        <p:tav tm="0">
                                          <p:val>
                                            <p:strVal val="#ppt_x"/>
                                          </p:val>
                                        </p:tav>
                                        <p:tav tm="100000">
                                          <p:val>
                                            <p:strVal val="#ppt_x"/>
                                          </p:val>
                                        </p:tav>
                                      </p:tavLst>
                                    </p:anim>
                                    <p:anim calcmode="lin" valueType="num">
                                      <p:cBhvr>
                                        <p:cTn id="18" dur="500" fill="hold"/>
                                        <p:tgtEl>
                                          <p:spTgt spid="5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56">
                                            <p:txEl>
                                              <p:pRg st="7" end="7"/>
                                            </p:txEl>
                                          </p:spTgt>
                                        </p:tgtEl>
                                        <p:attrNameLst>
                                          <p:attrName>style.visibility</p:attrName>
                                        </p:attrNameLst>
                                      </p:cBhvr>
                                      <p:to>
                                        <p:strVal val="visible"/>
                                      </p:to>
                                    </p:set>
                                    <p:anim calcmode="lin" valueType="num">
                                      <p:cBhvr>
                                        <p:cTn id="23" dur="500" fill="hold"/>
                                        <p:tgtEl>
                                          <p:spTgt spid="56">
                                            <p:txEl>
                                              <p:pRg st="7" end="7"/>
                                            </p:txEl>
                                          </p:spTgt>
                                        </p:tgtEl>
                                        <p:attrNameLst>
                                          <p:attrName>ppt_x</p:attrName>
                                        </p:attrNameLst>
                                      </p:cBhvr>
                                      <p:tavLst>
                                        <p:tav tm="0">
                                          <p:val>
                                            <p:strVal val="#ppt_x"/>
                                          </p:val>
                                        </p:tav>
                                        <p:tav tm="100000">
                                          <p:val>
                                            <p:strVal val="#ppt_x"/>
                                          </p:val>
                                        </p:tav>
                                      </p:tavLst>
                                    </p:anim>
                                    <p:anim calcmode="lin" valueType="num">
                                      <p:cBhvr>
                                        <p:cTn id="24" dur="500" fill="hold"/>
                                        <p:tgtEl>
                                          <p:spTgt spid="56">
                                            <p:txEl>
                                              <p:pRg st="7" end="7"/>
                                            </p:txEl>
                                          </p:spTgt>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nodeType="afterEffect" presetClass="entr" presetSubtype="4" presetID="2" grpId="1" fill="hold">
                                  <p:stCondLst>
                                    <p:cond delay="0"/>
                                  </p:stCondLst>
                                  <p:iterate type="el" backwards="0">
                                    <p:tmAbs val="0"/>
                                  </p:iterate>
                                  <p:childTnLst>
                                    <p:set>
                                      <p:cBhvr>
                                        <p:cTn id="27" fill="hold"/>
                                        <p:tgtEl>
                                          <p:spTgt spid="56">
                                            <p:txEl>
                                              <p:pRg st="8" end="8"/>
                                            </p:txEl>
                                          </p:spTgt>
                                        </p:tgtEl>
                                        <p:attrNameLst>
                                          <p:attrName>style.visibility</p:attrName>
                                        </p:attrNameLst>
                                      </p:cBhvr>
                                      <p:to>
                                        <p:strVal val="visible"/>
                                      </p:to>
                                    </p:set>
                                    <p:anim calcmode="lin" valueType="num">
                                      <p:cBhvr>
                                        <p:cTn id="28" dur="500" fill="hold"/>
                                        <p:tgtEl>
                                          <p:spTgt spid="56">
                                            <p:txEl>
                                              <p:pRg st="8" end="8"/>
                                            </p:txEl>
                                          </p:spTgt>
                                        </p:tgtEl>
                                        <p:attrNameLst>
                                          <p:attrName>ppt_x</p:attrName>
                                        </p:attrNameLst>
                                      </p:cBhvr>
                                      <p:tavLst>
                                        <p:tav tm="0">
                                          <p:val>
                                            <p:strVal val="#ppt_x"/>
                                          </p:val>
                                        </p:tav>
                                        <p:tav tm="100000">
                                          <p:val>
                                            <p:strVal val="#ppt_x"/>
                                          </p:val>
                                        </p:tav>
                                      </p:tavLst>
                                    </p:anim>
                                    <p:anim calcmode="lin" valueType="num">
                                      <p:cBhvr>
                                        <p:cTn id="29" dur="500" fill="hold"/>
                                        <p:tgtEl>
                                          <p:spTgt spid="56">
                                            <p:txEl>
                                              <p:pRg st="8" end="8"/>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nodeType="afterEffect" presetClass="entr" presetSubtype="4" presetID="2" grpId="1" fill="hold">
                                  <p:stCondLst>
                                    <p:cond delay="0"/>
                                  </p:stCondLst>
                                  <p:iterate type="el" backwards="0">
                                    <p:tmAbs val="0"/>
                                  </p:iterate>
                                  <p:childTnLst>
                                    <p:set>
                                      <p:cBhvr>
                                        <p:cTn id="32" fill="hold"/>
                                        <p:tgtEl>
                                          <p:spTgt spid="56">
                                            <p:txEl>
                                              <p:pRg st="9" end="9"/>
                                            </p:txEl>
                                          </p:spTgt>
                                        </p:tgtEl>
                                        <p:attrNameLst>
                                          <p:attrName>style.visibility</p:attrName>
                                        </p:attrNameLst>
                                      </p:cBhvr>
                                      <p:to>
                                        <p:strVal val="visible"/>
                                      </p:to>
                                    </p:set>
                                    <p:anim calcmode="lin" valueType="num">
                                      <p:cBhvr>
                                        <p:cTn id="33" dur="500" fill="hold"/>
                                        <p:tgtEl>
                                          <p:spTgt spid="56">
                                            <p:txEl>
                                              <p:pRg st="9" end="9"/>
                                            </p:txEl>
                                          </p:spTgt>
                                        </p:tgtEl>
                                        <p:attrNameLst>
                                          <p:attrName>ppt_x</p:attrName>
                                        </p:attrNameLst>
                                      </p:cBhvr>
                                      <p:tavLst>
                                        <p:tav tm="0">
                                          <p:val>
                                            <p:strVal val="#ppt_x"/>
                                          </p:val>
                                        </p:tav>
                                        <p:tav tm="100000">
                                          <p:val>
                                            <p:strVal val="#ppt_x"/>
                                          </p:val>
                                        </p:tav>
                                      </p:tavLst>
                                    </p:anim>
                                    <p:anim calcmode="lin" valueType="num">
                                      <p:cBhvr>
                                        <p:cTn id="34" dur="500" fill="hold"/>
                                        <p:tgtEl>
                                          <p:spTgt spid="5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6"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nvSpPr>
        <p:spPr>
          <a:xfrm>
            <a:off x="228600" y="794877"/>
            <a:ext cx="8610600" cy="48845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b="1" sz="1200">
                <a:latin typeface="Arial"/>
                <a:ea typeface="Arial"/>
                <a:cs typeface="Arial"/>
                <a:sym typeface="Arial"/>
              </a:rPr>
              <a:t>A</a:t>
            </a:r>
            <a:r>
              <a:rPr b="1" sz="1200">
                <a:solidFill>
                  <a:srgbClr val="17375E"/>
                </a:solidFill>
                <a:latin typeface="Arial"/>
                <a:ea typeface="Arial"/>
                <a:cs typeface="Arial"/>
                <a:sym typeface="Arial"/>
              </a:rPr>
              <a:t> strong thesis statement expresses one main idea.</a:t>
            </a:r>
            <a:endParaRPr b="1" sz="1200">
              <a:solidFill>
                <a:srgbClr val="17375E"/>
              </a:solidFill>
              <a:latin typeface="Arial"/>
              <a:ea typeface="Arial"/>
              <a:cs typeface="Arial"/>
              <a:sym typeface="Arial"/>
            </a:endParaRPr>
          </a:p>
          <a:p>
            <a:pPr lvl="0"/>
            <a:r>
              <a:rPr sz="1200">
                <a:solidFill>
                  <a:srgbClr val="17375E"/>
                </a:solidFill>
                <a:latin typeface="Arial"/>
                <a:ea typeface="Arial"/>
                <a:cs typeface="Arial"/>
                <a:sym typeface="Arial"/>
              </a:rPr>
              <a:t>Readers need to be able to see that your paper has one main point. If your thesis statement expresses more than one idea, then you might confuse your readers about the subject of your paper. For example:</a:t>
            </a:r>
            <a:endParaRPr sz="1200">
              <a:solidFill>
                <a:srgbClr val="17375E"/>
              </a:solidFill>
              <a:latin typeface="Arial"/>
              <a:ea typeface="Arial"/>
              <a:cs typeface="Arial"/>
              <a:sym typeface="Arial"/>
            </a:endParaRPr>
          </a:p>
          <a:p>
            <a:pPr lvl="0"/>
            <a:endParaRPr>
              <a:solidFill>
                <a:srgbClr val="17375E"/>
              </a:solidFill>
              <a:latin typeface="Arial"/>
              <a:ea typeface="Arial"/>
              <a:cs typeface="Arial"/>
              <a:sym typeface="Arial"/>
            </a:endParaRPr>
          </a:p>
          <a:p>
            <a:pPr lvl="0"/>
            <a:r>
              <a:rPr b="1">
                <a:solidFill>
                  <a:srgbClr val="17375E"/>
                </a:solidFill>
                <a:latin typeface="Arial"/>
                <a:ea typeface="Arial"/>
                <a:cs typeface="Arial"/>
                <a:sym typeface="Arial"/>
              </a:rPr>
              <a:t>Companies need to exploit the marketing potential of the Internet, and Web pages can provide both advertising and customer support.</a:t>
            </a:r>
            <a:endParaRPr b="1">
              <a:solidFill>
                <a:srgbClr val="17375E"/>
              </a:solidFill>
              <a:latin typeface="Arial"/>
              <a:ea typeface="Arial"/>
              <a:cs typeface="Arial"/>
              <a:sym typeface="Arial"/>
            </a:endParaRPr>
          </a:p>
          <a:p>
            <a:pPr lvl="0"/>
            <a:endParaRPr>
              <a:solidFill>
                <a:srgbClr val="17375E"/>
              </a:solidFill>
              <a:latin typeface="Arial"/>
              <a:ea typeface="Arial"/>
              <a:cs typeface="Arial"/>
              <a:sym typeface="Arial"/>
            </a:endParaRPr>
          </a:p>
          <a:p>
            <a:pPr lvl="0"/>
            <a:r>
              <a:rPr>
                <a:solidFill>
                  <a:srgbClr val="17375E"/>
                </a:solidFill>
                <a:latin typeface="Arial"/>
                <a:ea typeface="Arial"/>
                <a:cs typeface="Arial"/>
                <a:sym typeface="Arial"/>
              </a:rPr>
              <a:t>This is a weak thesis statement because the reader can’t decide whether the paper is about marketing on the Internet or Web pages. To revise the thesis, the relationship between the two ideas needs to become more clear. One way to revise the thesis would be to write:</a:t>
            </a:r>
            <a:endParaRPr>
              <a:solidFill>
                <a:srgbClr val="17375E"/>
              </a:solidFill>
              <a:latin typeface="Arial"/>
              <a:ea typeface="Arial"/>
              <a:cs typeface="Arial"/>
              <a:sym typeface="Arial"/>
            </a:endParaRPr>
          </a:p>
          <a:p>
            <a:pPr lvl="0"/>
            <a:endParaRPr>
              <a:solidFill>
                <a:srgbClr val="17375E"/>
              </a:solidFill>
              <a:latin typeface="Arial"/>
              <a:ea typeface="Arial"/>
              <a:cs typeface="Arial"/>
              <a:sym typeface="Arial"/>
            </a:endParaRPr>
          </a:p>
          <a:p>
            <a:pPr lvl="0"/>
            <a:r>
              <a:rPr b="1">
                <a:solidFill>
                  <a:srgbClr val="17375E"/>
                </a:solidFill>
                <a:latin typeface="Arial"/>
                <a:ea typeface="Arial"/>
                <a:cs typeface="Arial"/>
                <a:sym typeface="Arial"/>
              </a:rPr>
              <a:t>Because the Internet is filled with tremendous marketing potential, companies should exploit this potential by using Web pages that offer both advertising and customer support.</a:t>
            </a:r>
            <a:endParaRPr b="1">
              <a:solidFill>
                <a:srgbClr val="17375E"/>
              </a:solidFill>
              <a:latin typeface="Arial"/>
              <a:ea typeface="Arial"/>
              <a:cs typeface="Arial"/>
              <a:sym typeface="Arial"/>
            </a:endParaRPr>
          </a:p>
          <a:p>
            <a:pPr lvl="0"/>
            <a:endParaRPr>
              <a:solidFill>
                <a:srgbClr val="17375E"/>
              </a:solidFill>
              <a:latin typeface="Arial"/>
              <a:ea typeface="Arial"/>
              <a:cs typeface="Arial"/>
              <a:sym typeface="Arial"/>
            </a:endParaRPr>
          </a:p>
          <a:p>
            <a:pPr lvl="0"/>
            <a:r>
              <a:rPr>
                <a:solidFill>
                  <a:srgbClr val="17375E"/>
                </a:solidFill>
                <a:latin typeface="Arial"/>
                <a:ea typeface="Arial"/>
                <a:cs typeface="Arial"/>
                <a:sym typeface="Arial"/>
              </a:rPr>
              <a:t>This is a strong thesis because it shows that the two ideas are related. Hint: a great many clear and engaging thesis statements contain words like </a:t>
            </a:r>
            <a:r>
              <a:rPr i="1">
                <a:solidFill>
                  <a:srgbClr val="17375E"/>
                </a:solidFill>
                <a:latin typeface="Arial"/>
                <a:ea typeface="Arial"/>
                <a:cs typeface="Arial"/>
                <a:sym typeface="Arial"/>
              </a:rPr>
              <a:t>because</a:t>
            </a:r>
            <a:r>
              <a:rPr>
                <a:solidFill>
                  <a:srgbClr val="17375E"/>
                </a:solidFill>
                <a:latin typeface="Arial"/>
                <a:ea typeface="Arial"/>
                <a:cs typeface="Arial"/>
                <a:sym typeface="Arial"/>
              </a:rPr>
              <a:t>, </a:t>
            </a:r>
            <a:r>
              <a:rPr i="1">
                <a:solidFill>
                  <a:srgbClr val="17375E"/>
                </a:solidFill>
                <a:latin typeface="Arial"/>
                <a:ea typeface="Arial"/>
                <a:cs typeface="Arial"/>
                <a:sym typeface="Arial"/>
              </a:rPr>
              <a:t>since</a:t>
            </a:r>
            <a:r>
              <a:rPr>
                <a:solidFill>
                  <a:srgbClr val="17375E"/>
                </a:solidFill>
                <a:latin typeface="Arial"/>
                <a:ea typeface="Arial"/>
                <a:cs typeface="Arial"/>
                <a:sym typeface="Arial"/>
              </a:rPr>
              <a:t>, </a:t>
            </a:r>
            <a:r>
              <a:rPr i="1">
                <a:solidFill>
                  <a:srgbClr val="17375E"/>
                </a:solidFill>
                <a:latin typeface="Arial"/>
                <a:ea typeface="Arial"/>
                <a:cs typeface="Arial"/>
                <a:sym typeface="Arial"/>
              </a:rPr>
              <a:t>so</a:t>
            </a:r>
            <a:r>
              <a:rPr>
                <a:solidFill>
                  <a:srgbClr val="17375E"/>
                </a:solidFill>
                <a:latin typeface="Arial"/>
                <a:ea typeface="Arial"/>
                <a:cs typeface="Arial"/>
                <a:sym typeface="Arial"/>
              </a:rPr>
              <a:t>, </a:t>
            </a:r>
            <a:r>
              <a:rPr i="1">
                <a:solidFill>
                  <a:srgbClr val="17375E"/>
                </a:solidFill>
                <a:latin typeface="Arial"/>
                <a:ea typeface="Arial"/>
                <a:cs typeface="Arial"/>
                <a:sym typeface="Arial"/>
              </a:rPr>
              <a:t>although</a:t>
            </a:r>
            <a:r>
              <a:rPr>
                <a:solidFill>
                  <a:srgbClr val="17375E"/>
                </a:solidFill>
                <a:latin typeface="Arial"/>
                <a:ea typeface="Arial"/>
                <a:cs typeface="Arial"/>
                <a:sym typeface="Arial"/>
              </a:rPr>
              <a:t>, </a:t>
            </a:r>
            <a:r>
              <a:rPr i="1">
                <a:solidFill>
                  <a:srgbClr val="17375E"/>
                </a:solidFill>
                <a:latin typeface="Arial"/>
                <a:ea typeface="Arial"/>
                <a:cs typeface="Arial"/>
                <a:sym typeface="Arial"/>
              </a:rPr>
              <a:t>unless</a:t>
            </a:r>
            <a:r>
              <a:rPr>
                <a:solidFill>
                  <a:srgbClr val="17375E"/>
                </a:solidFill>
                <a:latin typeface="Arial"/>
                <a:ea typeface="Arial"/>
                <a:cs typeface="Arial"/>
                <a:sym typeface="Arial"/>
              </a:rPr>
              <a:t>, and </a:t>
            </a:r>
            <a:r>
              <a:rPr i="1">
                <a:solidFill>
                  <a:srgbClr val="17375E"/>
                </a:solidFill>
                <a:latin typeface="Arial"/>
                <a:ea typeface="Arial"/>
                <a:cs typeface="Arial"/>
                <a:sym typeface="Arial"/>
              </a:rPr>
              <a:t>however.</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8">
                                            <p:bg/>
                                          </p:spTgt>
                                        </p:tgtEl>
                                        <p:attrNameLst>
                                          <p:attrName>style.visibility</p:attrName>
                                        </p:attrNameLst>
                                      </p:cBhvr>
                                      <p:to>
                                        <p:strVal val="visible"/>
                                      </p:to>
                                    </p:set>
                                    <p:anim calcmode="lin" valueType="num">
                                      <p:cBhvr>
                                        <p:cTn id="7" dur="500" fill="hold"/>
                                        <p:tgtEl>
                                          <p:spTgt spid="58">
                                            <p:bg/>
                                          </p:spTgt>
                                        </p:tgtEl>
                                        <p:attrNameLst>
                                          <p:attrName>ppt_x</p:attrName>
                                        </p:attrNameLst>
                                      </p:cBhvr>
                                      <p:tavLst>
                                        <p:tav tm="0">
                                          <p:val>
                                            <p:strVal val="#ppt_x"/>
                                          </p:val>
                                        </p:tav>
                                        <p:tav tm="100000">
                                          <p:val>
                                            <p:strVal val="#ppt_x"/>
                                          </p:val>
                                        </p:tav>
                                      </p:tavLst>
                                    </p:anim>
                                    <p:anim calcmode="lin" valueType="num">
                                      <p:cBhvr>
                                        <p:cTn id="8" dur="500" fill="hold"/>
                                        <p:tgtEl>
                                          <p:spTgt spid="58">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58">
                                            <p:txEl>
                                              <p:pRg st="0" end="0"/>
                                            </p:txEl>
                                          </p:spTgt>
                                        </p:tgtEl>
                                        <p:attrNameLst>
                                          <p:attrName>style.visibility</p:attrName>
                                        </p:attrNameLst>
                                      </p:cBhvr>
                                      <p:to>
                                        <p:strVal val="visible"/>
                                      </p:to>
                                    </p:set>
                                    <p:anim calcmode="lin" valueType="num">
                                      <p:cBhvr>
                                        <p:cTn id="11" dur="500" fill="hold"/>
                                        <p:tgtEl>
                                          <p:spTgt spid="5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58">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nodeType="afterEffect" presetClass="entr" presetSubtype="4" presetID="2" grpId="1" fill="hold">
                                  <p:stCondLst>
                                    <p:cond delay="0"/>
                                  </p:stCondLst>
                                  <p:iterate type="el" backwards="0">
                                    <p:tmAbs val="0"/>
                                  </p:iterate>
                                  <p:childTnLst>
                                    <p:set>
                                      <p:cBhvr>
                                        <p:cTn id="15" fill="hold"/>
                                        <p:tgtEl>
                                          <p:spTgt spid="58">
                                            <p:txEl>
                                              <p:pRg st="1" end="1"/>
                                            </p:txEl>
                                          </p:spTgt>
                                        </p:tgtEl>
                                        <p:attrNameLst>
                                          <p:attrName>style.visibility</p:attrName>
                                        </p:attrNameLst>
                                      </p:cBhvr>
                                      <p:to>
                                        <p:strVal val="visible"/>
                                      </p:to>
                                    </p:set>
                                    <p:anim calcmode="lin" valueType="num">
                                      <p:cBhvr>
                                        <p:cTn id="16" dur="5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58">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nodeType="afterEffect" presetClass="entr" presetSubtype="4" presetID="2" grpId="1" fill="hold">
                                  <p:stCondLst>
                                    <p:cond delay="0"/>
                                  </p:stCondLst>
                                  <p:iterate type="el" backwards="0">
                                    <p:tmAbs val="0"/>
                                  </p:iterate>
                                  <p:childTnLst>
                                    <p:set>
                                      <p:cBhvr>
                                        <p:cTn id="20" fill="hold"/>
                                        <p:tgtEl>
                                          <p:spTgt spid="58">
                                            <p:txEl>
                                              <p:pRg st="2" end="2"/>
                                            </p:txEl>
                                          </p:spTgt>
                                        </p:tgtEl>
                                        <p:attrNameLst>
                                          <p:attrName>style.visibility</p:attrName>
                                        </p:attrNameLst>
                                      </p:cBhvr>
                                      <p:to>
                                        <p:strVal val="visible"/>
                                      </p:to>
                                    </p:set>
                                    <p:anim calcmode="lin" valueType="num">
                                      <p:cBhvr>
                                        <p:cTn id="21" dur="5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nodeType="clickEffect" presetClass="entr" presetSubtype="4" presetID="2" grpId="1" fill="hold">
                                  <p:stCondLst>
                                    <p:cond delay="0"/>
                                  </p:stCondLst>
                                  <p:iterate type="el" backwards="0">
                                    <p:tmAbs val="0"/>
                                  </p:iterate>
                                  <p:childTnLst>
                                    <p:set>
                                      <p:cBhvr>
                                        <p:cTn id="26" fill="hold"/>
                                        <p:tgtEl>
                                          <p:spTgt spid="58">
                                            <p:txEl>
                                              <p:pRg st="3" end="3"/>
                                            </p:txEl>
                                          </p:spTgt>
                                        </p:tgtEl>
                                        <p:attrNameLst>
                                          <p:attrName>style.visibility</p:attrName>
                                        </p:attrNameLst>
                                      </p:cBhvr>
                                      <p:to>
                                        <p:strVal val="visible"/>
                                      </p:to>
                                    </p:set>
                                    <p:anim calcmode="lin" valueType="num">
                                      <p:cBhvr>
                                        <p:cTn id="27" dur="5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58">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
                            </p:stCondLst>
                            <p:childTnLst>
                              <p:par>
                                <p:cTn id="30" nodeType="afterEffect" presetClass="entr" presetSubtype="4" presetID="2" grpId="1" fill="hold">
                                  <p:stCondLst>
                                    <p:cond delay="0"/>
                                  </p:stCondLst>
                                  <p:iterate type="el" backwards="0">
                                    <p:tmAbs val="0"/>
                                  </p:iterate>
                                  <p:childTnLst>
                                    <p:set>
                                      <p:cBhvr>
                                        <p:cTn id="31" fill="hold"/>
                                        <p:tgtEl>
                                          <p:spTgt spid="58">
                                            <p:txEl>
                                              <p:pRg st="4" end="4"/>
                                            </p:txEl>
                                          </p:spTgt>
                                        </p:tgtEl>
                                        <p:attrNameLst>
                                          <p:attrName>style.visibility</p:attrName>
                                        </p:attrNameLst>
                                      </p:cBhvr>
                                      <p:to>
                                        <p:strVal val="visible"/>
                                      </p:to>
                                    </p:set>
                                    <p:anim calcmode="lin" valueType="num">
                                      <p:cBhvr>
                                        <p:cTn id="32" dur="500" fill="hold"/>
                                        <p:tgtEl>
                                          <p:spTgt spid="58">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58">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000"/>
                            </p:stCondLst>
                            <p:childTnLst>
                              <p:par>
                                <p:cTn id="35" nodeType="afterEffect" presetClass="entr" presetSubtype="4" presetID="2" grpId="1" fill="hold">
                                  <p:stCondLst>
                                    <p:cond delay="0"/>
                                  </p:stCondLst>
                                  <p:iterate type="el" backwards="0">
                                    <p:tmAbs val="0"/>
                                  </p:iterate>
                                  <p:childTnLst>
                                    <p:set>
                                      <p:cBhvr>
                                        <p:cTn id="36" fill="hold"/>
                                        <p:tgtEl>
                                          <p:spTgt spid="58">
                                            <p:txEl>
                                              <p:pRg st="5" end="5"/>
                                            </p:txEl>
                                          </p:spTgt>
                                        </p:tgtEl>
                                        <p:attrNameLst>
                                          <p:attrName>style.visibility</p:attrName>
                                        </p:attrNameLst>
                                      </p:cBhvr>
                                      <p:to>
                                        <p:strVal val="visible"/>
                                      </p:to>
                                    </p:set>
                                    <p:anim calcmode="lin" valueType="num">
                                      <p:cBhvr>
                                        <p:cTn id="37" dur="500" fill="hold"/>
                                        <p:tgtEl>
                                          <p:spTgt spid="58">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58">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500"/>
                            </p:stCondLst>
                            <p:childTnLst>
                              <p:par>
                                <p:cTn id="40" nodeType="afterEffect" presetClass="entr" presetSubtype="4" presetID="2" grpId="1" fill="hold">
                                  <p:stCondLst>
                                    <p:cond delay="0"/>
                                  </p:stCondLst>
                                  <p:iterate type="el" backwards="0">
                                    <p:tmAbs val="0"/>
                                  </p:iterate>
                                  <p:childTnLst>
                                    <p:set>
                                      <p:cBhvr>
                                        <p:cTn id="41" fill="hold"/>
                                        <p:tgtEl>
                                          <p:spTgt spid="58">
                                            <p:txEl>
                                              <p:pRg st="6" end="6"/>
                                            </p:txEl>
                                          </p:spTgt>
                                        </p:tgtEl>
                                        <p:attrNameLst>
                                          <p:attrName>style.visibility</p:attrName>
                                        </p:attrNameLst>
                                      </p:cBhvr>
                                      <p:to>
                                        <p:strVal val="visible"/>
                                      </p:to>
                                    </p:set>
                                    <p:anim calcmode="lin" valueType="num">
                                      <p:cBhvr>
                                        <p:cTn id="42" dur="500" fill="hold"/>
                                        <p:tgtEl>
                                          <p:spTgt spid="58">
                                            <p:txEl>
                                              <p:pRg st="6" end="6"/>
                                            </p:txEl>
                                          </p:spTgt>
                                        </p:tgtEl>
                                        <p:attrNameLst>
                                          <p:attrName>ppt_x</p:attrName>
                                        </p:attrNameLst>
                                      </p:cBhvr>
                                      <p:tavLst>
                                        <p:tav tm="0">
                                          <p:val>
                                            <p:strVal val="#ppt_x"/>
                                          </p:val>
                                        </p:tav>
                                        <p:tav tm="100000">
                                          <p:val>
                                            <p:strVal val="#ppt_x"/>
                                          </p:val>
                                        </p:tav>
                                      </p:tavLst>
                                    </p:anim>
                                    <p:anim calcmode="lin" valueType="num">
                                      <p:cBhvr>
                                        <p:cTn id="43" dur="500" fill="hold"/>
                                        <p:tgtEl>
                                          <p:spTgt spid="5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nodeType="clickEffect" presetClass="entr" presetSubtype="4" presetID="2" grpId="1" fill="hold">
                                  <p:stCondLst>
                                    <p:cond delay="0"/>
                                  </p:stCondLst>
                                  <p:iterate type="el" backwards="0">
                                    <p:tmAbs val="0"/>
                                  </p:iterate>
                                  <p:childTnLst>
                                    <p:set>
                                      <p:cBhvr>
                                        <p:cTn id="47" fill="hold"/>
                                        <p:tgtEl>
                                          <p:spTgt spid="58">
                                            <p:txEl>
                                              <p:pRg st="7" end="7"/>
                                            </p:txEl>
                                          </p:spTgt>
                                        </p:tgtEl>
                                        <p:attrNameLst>
                                          <p:attrName>style.visibility</p:attrName>
                                        </p:attrNameLst>
                                      </p:cBhvr>
                                      <p:to>
                                        <p:strVal val="visible"/>
                                      </p:to>
                                    </p:set>
                                    <p:anim calcmode="lin" valueType="num">
                                      <p:cBhvr>
                                        <p:cTn id="48" dur="500" fill="hold"/>
                                        <p:tgtEl>
                                          <p:spTgt spid="58">
                                            <p:txEl>
                                              <p:pRg st="7" end="7"/>
                                            </p:txEl>
                                          </p:spTgt>
                                        </p:tgtEl>
                                        <p:attrNameLst>
                                          <p:attrName>ppt_x</p:attrName>
                                        </p:attrNameLst>
                                      </p:cBhvr>
                                      <p:tavLst>
                                        <p:tav tm="0">
                                          <p:val>
                                            <p:strVal val="#ppt_x"/>
                                          </p:val>
                                        </p:tav>
                                        <p:tav tm="100000">
                                          <p:val>
                                            <p:strVal val="#ppt_x"/>
                                          </p:val>
                                        </p:tav>
                                      </p:tavLst>
                                    </p:anim>
                                    <p:anim calcmode="lin" valueType="num">
                                      <p:cBhvr>
                                        <p:cTn id="49" dur="500" fill="hold"/>
                                        <p:tgtEl>
                                          <p:spTgt spid="58">
                                            <p:txEl>
                                              <p:pRg st="7" end="7"/>
                                            </p:txEl>
                                          </p:spTgt>
                                        </p:tgtEl>
                                        <p:attrNameLst>
                                          <p:attrName>ppt_y</p:attrName>
                                        </p:attrNameLst>
                                      </p:cBhvr>
                                      <p:tavLst>
                                        <p:tav tm="0">
                                          <p:val>
                                            <p:strVal val="1+#ppt_h/2"/>
                                          </p:val>
                                        </p:tav>
                                        <p:tav tm="100000">
                                          <p:val>
                                            <p:strVal val="#ppt_y"/>
                                          </p:val>
                                        </p:tav>
                                      </p:tavLst>
                                    </p:anim>
                                  </p:childTnLst>
                                </p:cTn>
                              </p:par>
                            </p:childTnLst>
                          </p:cTn>
                        </p:par>
                        <p:par>
                          <p:cTn id="50" fill="hold">
                            <p:stCondLst>
                              <p:cond delay="500"/>
                            </p:stCondLst>
                            <p:childTnLst>
                              <p:par>
                                <p:cTn id="51" nodeType="afterEffect" presetClass="entr" presetSubtype="4" presetID="2" grpId="1" fill="hold">
                                  <p:stCondLst>
                                    <p:cond delay="0"/>
                                  </p:stCondLst>
                                  <p:iterate type="el" backwards="0">
                                    <p:tmAbs val="0"/>
                                  </p:iterate>
                                  <p:childTnLst>
                                    <p:set>
                                      <p:cBhvr>
                                        <p:cTn id="52" fill="hold"/>
                                        <p:tgtEl>
                                          <p:spTgt spid="58">
                                            <p:txEl>
                                              <p:pRg st="8" end="8"/>
                                            </p:txEl>
                                          </p:spTgt>
                                        </p:tgtEl>
                                        <p:attrNameLst>
                                          <p:attrName>style.visibility</p:attrName>
                                        </p:attrNameLst>
                                      </p:cBhvr>
                                      <p:to>
                                        <p:strVal val="visible"/>
                                      </p:to>
                                    </p:set>
                                    <p:anim calcmode="lin" valueType="num">
                                      <p:cBhvr>
                                        <p:cTn id="53" dur="500" fill="hold"/>
                                        <p:tgtEl>
                                          <p:spTgt spid="58">
                                            <p:txEl>
                                              <p:pRg st="8" end="8"/>
                                            </p:txEl>
                                          </p:spTgt>
                                        </p:tgtEl>
                                        <p:attrNameLst>
                                          <p:attrName>ppt_x</p:attrName>
                                        </p:attrNameLst>
                                      </p:cBhvr>
                                      <p:tavLst>
                                        <p:tav tm="0">
                                          <p:val>
                                            <p:strVal val="#ppt_x"/>
                                          </p:val>
                                        </p:tav>
                                        <p:tav tm="100000">
                                          <p:val>
                                            <p:strVal val="#ppt_x"/>
                                          </p:val>
                                        </p:tav>
                                      </p:tavLst>
                                    </p:anim>
                                    <p:anim calcmode="lin" valueType="num">
                                      <p:cBhvr>
                                        <p:cTn id="54" dur="500" fill="hold"/>
                                        <p:tgtEl>
                                          <p:spTgt spid="58">
                                            <p:txEl>
                                              <p:pRg st="8" end="8"/>
                                            </p:txEl>
                                          </p:spTgt>
                                        </p:tgtEl>
                                        <p:attrNameLst>
                                          <p:attrName>ppt_y</p:attrName>
                                        </p:attrNameLst>
                                      </p:cBhvr>
                                      <p:tavLst>
                                        <p:tav tm="0">
                                          <p:val>
                                            <p:strVal val="1+#ppt_h/2"/>
                                          </p:val>
                                        </p:tav>
                                        <p:tav tm="100000">
                                          <p:val>
                                            <p:strVal val="#ppt_y"/>
                                          </p:val>
                                        </p:tav>
                                      </p:tavLst>
                                    </p:anim>
                                  </p:childTnLst>
                                </p:cTn>
                              </p:par>
                            </p:childTnLst>
                          </p:cTn>
                        </p:par>
                        <p:par>
                          <p:cTn id="55" fill="hold">
                            <p:stCondLst>
                              <p:cond delay="1000"/>
                            </p:stCondLst>
                            <p:childTnLst>
                              <p:par>
                                <p:cTn id="56" nodeType="afterEffect" presetClass="entr" presetSubtype="4" presetID="2" grpId="1" fill="hold">
                                  <p:stCondLst>
                                    <p:cond delay="0"/>
                                  </p:stCondLst>
                                  <p:iterate type="el" backwards="0">
                                    <p:tmAbs val="0"/>
                                  </p:iterate>
                                  <p:childTnLst>
                                    <p:set>
                                      <p:cBhvr>
                                        <p:cTn id="57" fill="hold"/>
                                        <p:tgtEl>
                                          <p:spTgt spid="58">
                                            <p:txEl>
                                              <p:pRg st="9" end="9"/>
                                            </p:txEl>
                                          </p:spTgt>
                                        </p:tgtEl>
                                        <p:attrNameLst>
                                          <p:attrName>style.visibility</p:attrName>
                                        </p:attrNameLst>
                                      </p:cBhvr>
                                      <p:to>
                                        <p:strVal val="visible"/>
                                      </p:to>
                                    </p:set>
                                    <p:anim calcmode="lin" valueType="num">
                                      <p:cBhvr>
                                        <p:cTn id="58" dur="500" fill="hold"/>
                                        <p:tgtEl>
                                          <p:spTgt spid="58">
                                            <p:txEl>
                                              <p:pRg st="9" end="9"/>
                                            </p:txEl>
                                          </p:spTgt>
                                        </p:tgtEl>
                                        <p:attrNameLst>
                                          <p:attrName>ppt_x</p:attrName>
                                        </p:attrNameLst>
                                      </p:cBhvr>
                                      <p:tavLst>
                                        <p:tav tm="0">
                                          <p:val>
                                            <p:strVal val="#ppt_x"/>
                                          </p:val>
                                        </p:tav>
                                        <p:tav tm="100000">
                                          <p:val>
                                            <p:strVal val="#ppt_x"/>
                                          </p:val>
                                        </p:tav>
                                      </p:tavLst>
                                    </p:anim>
                                    <p:anim calcmode="lin" valueType="num">
                                      <p:cBhvr>
                                        <p:cTn id="59" dur="500" fill="hold"/>
                                        <p:tgtEl>
                                          <p:spTgt spid="5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8"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nvSpPr>
        <p:spPr>
          <a:xfrm>
            <a:off x="76200" y="750009"/>
            <a:ext cx="8686800" cy="473465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b="1" sz="1200">
                <a:solidFill>
                  <a:srgbClr val="1F497D"/>
                </a:solidFill>
                <a:latin typeface="Arial"/>
                <a:ea typeface="Arial"/>
                <a:cs typeface="Arial"/>
                <a:sym typeface="Arial"/>
              </a:rPr>
              <a:t>A strong thesis statement is specific.</a:t>
            </a:r>
            <a:endParaRPr b="1" sz="1200">
              <a:solidFill>
                <a:srgbClr val="1F497D"/>
              </a:solidFill>
              <a:latin typeface="Arial"/>
              <a:ea typeface="Arial"/>
              <a:cs typeface="Arial"/>
              <a:sym typeface="Arial"/>
            </a:endParaRPr>
          </a:p>
          <a:p>
            <a:pPr lvl="0"/>
            <a:r>
              <a:rPr sz="1200">
                <a:solidFill>
                  <a:srgbClr val="1F497D"/>
                </a:solidFill>
                <a:latin typeface="Arial"/>
                <a:ea typeface="Arial"/>
                <a:cs typeface="Arial"/>
                <a:sym typeface="Arial"/>
              </a:rPr>
              <a:t>A thesis statement should show exactly what your paper will be about, and will help you keep your paper to a manageable topic. For example, if you're writing a seven-to-ten page paper on hunger, you might say</a:t>
            </a:r>
            <a:r>
              <a:rPr sz="1000">
                <a:solidFill>
                  <a:srgbClr val="1F497D"/>
                </a:solidFill>
                <a:latin typeface="Arial"/>
                <a:ea typeface="Arial"/>
                <a:cs typeface="Arial"/>
                <a:sym typeface="Arial"/>
              </a:rPr>
              <a:t>:</a:t>
            </a:r>
            <a:endParaRPr sz="1000">
              <a:solidFill>
                <a:srgbClr val="1F497D"/>
              </a:solidFill>
              <a:latin typeface="Arial"/>
              <a:ea typeface="Arial"/>
              <a:cs typeface="Arial"/>
              <a:sym typeface="Arial"/>
            </a:endParaRPr>
          </a:p>
          <a:p>
            <a:pPr lvl="0"/>
            <a:endParaRPr sz="2000">
              <a:solidFill>
                <a:srgbClr val="1F497D"/>
              </a:solidFill>
              <a:latin typeface="Arial"/>
              <a:ea typeface="Arial"/>
              <a:cs typeface="Arial"/>
              <a:sym typeface="Arial"/>
            </a:endParaRPr>
          </a:p>
          <a:p>
            <a:pPr lvl="0"/>
            <a:r>
              <a:rPr b="1">
                <a:solidFill>
                  <a:srgbClr val="1F497D"/>
                </a:solidFill>
                <a:latin typeface="Arial"/>
                <a:ea typeface="Arial"/>
                <a:cs typeface="Arial"/>
                <a:sym typeface="Arial"/>
              </a:rPr>
              <a:t>World hunger has many causes and effects.</a:t>
            </a:r>
            <a:endParaRPr>
              <a:solidFill>
                <a:srgbClr val="1F497D"/>
              </a:solidFill>
              <a:latin typeface="Arial"/>
              <a:ea typeface="Arial"/>
              <a:cs typeface="Arial"/>
              <a:sym typeface="Arial"/>
            </a:endParaRPr>
          </a:p>
          <a:p>
            <a:pPr lvl="0"/>
            <a:r>
              <a:rPr>
                <a:solidFill>
                  <a:srgbClr val="1F497D"/>
                </a:solidFill>
                <a:latin typeface="Arial"/>
                <a:ea typeface="Arial"/>
                <a:cs typeface="Arial"/>
                <a:sym typeface="Arial"/>
              </a:rPr>
              <a:t>This is a weak thesis statement for two major reasons. First, </a:t>
            </a:r>
            <a:r>
              <a:rPr i="1">
                <a:solidFill>
                  <a:srgbClr val="1F497D"/>
                </a:solidFill>
                <a:latin typeface="Arial"/>
                <a:ea typeface="Arial"/>
                <a:cs typeface="Arial"/>
                <a:sym typeface="Arial"/>
              </a:rPr>
              <a:t>world hunger</a:t>
            </a:r>
            <a:r>
              <a:rPr>
                <a:solidFill>
                  <a:srgbClr val="1F497D"/>
                </a:solidFill>
                <a:latin typeface="Arial"/>
                <a:ea typeface="Arial"/>
                <a:cs typeface="Arial"/>
                <a:sym typeface="Arial"/>
              </a:rPr>
              <a:t> can’t be discussed thoroughly in seven to ten pages. Second, </a:t>
            </a:r>
            <a:r>
              <a:rPr i="1">
                <a:solidFill>
                  <a:srgbClr val="1F497D"/>
                </a:solidFill>
                <a:latin typeface="Arial"/>
                <a:ea typeface="Arial"/>
                <a:cs typeface="Arial"/>
                <a:sym typeface="Arial"/>
              </a:rPr>
              <a:t>many causes and effects</a:t>
            </a:r>
            <a:r>
              <a:rPr>
                <a:solidFill>
                  <a:srgbClr val="1F497D"/>
                </a:solidFill>
                <a:latin typeface="Arial"/>
                <a:ea typeface="Arial"/>
                <a:cs typeface="Arial"/>
                <a:sym typeface="Arial"/>
              </a:rPr>
              <a:t> is vague. You should be able to identify specific causes and effects. A revised thesis might look like this:</a:t>
            </a:r>
            <a:endParaRPr>
              <a:solidFill>
                <a:srgbClr val="1F497D"/>
              </a:solidFill>
              <a:latin typeface="Arial"/>
              <a:ea typeface="Arial"/>
              <a:cs typeface="Arial"/>
              <a:sym typeface="Arial"/>
            </a:endParaRPr>
          </a:p>
          <a:p>
            <a:pPr lvl="0"/>
            <a:endParaRPr>
              <a:solidFill>
                <a:srgbClr val="1F497D"/>
              </a:solidFill>
              <a:latin typeface="Arial"/>
              <a:ea typeface="Arial"/>
              <a:cs typeface="Arial"/>
              <a:sym typeface="Arial"/>
            </a:endParaRPr>
          </a:p>
          <a:p>
            <a:pPr lvl="0"/>
            <a:r>
              <a:rPr b="1">
                <a:solidFill>
                  <a:srgbClr val="1F497D"/>
                </a:solidFill>
                <a:latin typeface="Arial"/>
                <a:ea typeface="Arial"/>
                <a:cs typeface="Arial"/>
                <a:sym typeface="Arial"/>
              </a:rPr>
              <a:t>Hunger persists in Haiti because jobs are scarce and farming in the infertile soil is rarely profitable.</a:t>
            </a:r>
            <a:endParaRPr b="1">
              <a:solidFill>
                <a:srgbClr val="1F497D"/>
              </a:solidFill>
              <a:latin typeface="Arial"/>
              <a:ea typeface="Arial"/>
              <a:cs typeface="Arial"/>
              <a:sym typeface="Arial"/>
            </a:endParaRPr>
          </a:p>
          <a:p>
            <a:pPr lvl="0"/>
            <a:endParaRPr>
              <a:solidFill>
                <a:srgbClr val="1F497D"/>
              </a:solidFill>
              <a:latin typeface="Arial"/>
              <a:ea typeface="Arial"/>
              <a:cs typeface="Arial"/>
              <a:sym typeface="Arial"/>
            </a:endParaRPr>
          </a:p>
          <a:p>
            <a:pPr lvl="0"/>
            <a:r>
              <a:rPr>
                <a:solidFill>
                  <a:srgbClr val="1F497D"/>
                </a:solidFill>
                <a:latin typeface="Arial"/>
                <a:ea typeface="Arial"/>
                <a:cs typeface="Arial"/>
                <a:sym typeface="Arial"/>
              </a:rPr>
              <a:t>This is a strong thesis statement because it narrows the subject to a more specific and manageable topic, and it also identifies the specific causes for the existence of hunger.</a:t>
            </a:r>
            <a:endParaRPr>
              <a:solidFill>
                <a:srgbClr val="1F497D"/>
              </a:solidFill>
              <a:latin typeface="Arial"/>
              <a:ea typeface="Arial"/>
              <a:cs typeface="Arial"/>
              <a:sym typeface="Arial"/>
            </a:endParaRPr>
          </a:p>
          <a:p>
            <a:pPr lvl="0"/>
            <a:endParaRPr>
              <a:solidFill>
                <a:srgbClr val="1F497D"/>
              </a:solidFill>
              <a:latin typeface="Arial"/>
              <a:ea typeface="Arial"/>
              <a:cs typeface="Arial"/>
              <a:sym typeface="Arial"/>
            </a:endParaRPr>
          </a:p>
          <a:p>
            <a:pPr lvl="0"/>
            <a:endParaRPr sz="1200">
              <a:solidFill>
                <a:srgbClr val="1F497D"/>
              </a:solidFill>
              <a:latin typeface="Arial"/>
              <a:ea typeface="Arial"/>
              <a:cs typeface="Arial"/>
              <a:sym typeface="Arial"/>
            </a:endParaRPr>
          </a:p>
          <a:p>
            <a:pPr lvl="0"/>
            <a:r>
              <a:rPr i="1" sz="1200">
                <a:solidFill>
                  <a:srgbClr val="1F497D"/>
                </a:solidFill>
                <a:latin typeface="Arial"/>
                <a:ea typeface="Arial"/>
                <a:cs typeface="Arial"/>
                <a:sym typeface="Arial"/>
              </a:rPr>
              <a:t>Produced by Writing Tutorial Services, Indiana University, Bloomington, IN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0">
                                            <p:txEl>
                                              <p:pRg st="3" end="3"/>
                                            </p:txEl>
                                          </p:spTgt>
                                        </p:tgtEl>
                                        <p:attrNameLst>
                                          <p:attrName>style.visibility</p:attrName>
                                        </p:attrNameLst>
                                      </p:cBhvr>
                                      <p:to>
                                        <p:strVal val="visible"/>
                                      </p:to>
                                    </p:set>
                                    <p:anim calcmode="lin" valueType="num">
                                      <p:cBhvr>
                                        <p:cTn id="7" dur="500" fill="hold"/>
                                        <p:tgtEl>
                                          <p:spTgt spid="60">
                                            <p:txEl>
                                              <p:pRg st="3" end="3"/>
                                            </p:txEl>
                                          </p:spTgt>
                                        </p:tgtEl>
                                        <p:attrNameLst>
                                          <p:attrName>ppt_x</p:attrName>
                                        </p:attrNameLst>
                                      </p:cBhvr>
                                      <p:tavLst>
                                        <p:tav tm="0">
                                          <p:val>
                                            <p:strVal val="#ppt_x"/>
                                          </p:val>
                                        </p:tav>
                                        <p:tav tm="100000">
                                          <p:val>
                                            <p:strVal val="#ppt_x"/>
                                          </p:val>
                                        </p:tav>
                                      </p:tavLst>
                                    </p:anim>
                                    <p:anim calcmode="lin" valueType="num">
                                      <p:cBhvr>
                                        <p:cTn id="8" dur="500" fill="hold"/>
                                        <p:tgtEl>
                                          <p:spTgt spid="60">
                                            <p:txEl>
                                              <p:pRg st="3" end="3"/>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nodeType="afterEffect" presetClass="entr" presetSubtype="4" presetID="2" grpId="1" fill="hold">
                                  <p:stCondLst>
                                    <p:cond delay="0"/>
                                  </p:stCondLst>
                                  <p:iterate type="el" backwards="0">
                                    <p:tmAbs val="0"/>
                                  </p:iterate>
                                  <p:childTnLst>
                                    <p:set>
                                      <p:cBhvr>
                                        <p:cTn id="11" fill="hold"/>
                                        <p:tgtEl>
                                          <p:spTgt spid="60">
                                            <p:txEl>
                                              <p:pRg st="4" end="4"/>
                                            </p:txEl>
                                          </p:spTgt>
                                        </p:tgtEl>
                                        <p:attrNameLst>
                                          <p:attrName>style.visibility</p:attrName>
                                        </p:attrNameLst>
                                      </p:cBhvr>
                                      <p:to>
                                        <p:strVal val="visible"/>
                                      </p:to>
                                    </p:set>
                                    <p:anim calcmode="lin" valueType="num">
                                      <p:cBhvr>
                                        <p:cTn id="12" dur="500" fill="hold"/>
                                        <p:tgtEl>
                                          <p:spTgt spid="60">
                                            <p:txEl>
                                              <p:pRg st="4" end="4"/>
                                            </p:txEl>
                                          </p:spTgt>
                                        </p:tgtEl>
                                        <p:attrNameLst>
                                          <p:attrName>ppt_x</p:attrName>
                                        </p:attrNameLst>
                                      </p:cBhvr>
                                      <p:tavLst>
                                        <p:tav tm="0">
                                          <p:val>
                                            <p:strVal val="#ppt_x"/>
                                          </p:val>
                                        </p:tav>
                                        <p:tav tm="100000">
                                          <p:val>
                                            <p:strVal val="#ppt_x"/>
                                          </p:val>
                                        </p:tav>
                                      </p:tavLst>
                                    </p:anim>
                                    <p:anim calcmode="lin" valueType="num">
                                      <p:cBhvr>
                                        <p:cTn id="13" dur="500" fill="hold"/>
                                        <p:tgtEl>
                                          <p:spTgt spid="60">
                                            <p:txEl>
                                              <p:pRg st="4" end="4"/>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nodeType="afterEffect" presetClass="entr" presetSubtype="4" presetID="2" grpId="1" fill="hold">
                                  <p:stCondLst>
                                    <p:cond delay="0"/>
                                  </p:stCondLst>
                                  <p:iterate type="el" backwards="0">
                                    <p:tmAbs val="0"/>
                                  </p:iterate>
                                  <p:childTnLst>
                                    <p:set>
                                      <p:cBhvr>
                                        <p:cTn id="16" fill="hold"/>
                                        <p:tgtEl>
                                          <p:spTgt spid="60">
                                            <p:txEl>
                                              <p:pRg st="5" end="5"/>
                                            </p:txEl>
                                          </p:spTgt>
                                        </p:tgtEl>
                                        <p:attrNameLst>
                                          <p:attrName>style.visibility</p:attrName>
                                        </p:attrNameLst>
                                      </p:cBhvr>
                                      <p:to>
                                        <p:strVal val="visible"/>
                                      </p:to>
                                    </p:set>
                                    <p:anim calcmode="lin" valueType="num">
                                      <p:cBhvr>
                                        <p:cTn id="17" dur="500" fill="hold"/>
                                        <p:tgtEl>
                                          <p:spTgt spid="60">
                                            <p:txEl>
                                              <p:pRg st="5" end="5"/>
                                            </p:txEl>
                                          </p:spTgt>
                                        </p:tgtEl>
                                        <p:attrNameLst>
                                          <p:attrName>ppt_x</p:attrName>
                                        </p:attrNameLst>
                                      </p:cBhvr>
                                      <p:tavLst>
                                        <p:tav tm="0">
                                          <p:val>
                                            <p:strVal val="#ppt_x"/>
                                          </p:val>
                                        </p:tav>
                                        <p:tav tm="100000">
                                          <p:val>
                                            <p:strVal val="#ppt_x"/>
                                          </p:val>
                                        </p:tav>
                                      </p:tavLst>
                                    </p:anim>
                                    <p:anim calcmode="lin" valueType="num">
                                      <p:cBhvr>
                                        <p:cTn id="18" dur="500" fill="hold"/>
                                        <p:tgtEl>
                                          <p:spTgt spid="6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60">
                                            <p:txEl>
                                              <p:pRg st="6" end="6"/>
                                            </p:txEl>
                                          </p:spTgt>
                                        </p:tgtEl>
                                        <p:attrNameLst>
                                          <p:attrName>style.visibility</p:attrName>
                                        </p:attrNameLst>
                                      </p:cBhvr>
                                      <p:to>
                                        <p:strVal val="visible"/>
                                      </p:to>
                                    </p:set>
                                    <p:anim calcmode="lin" valueType="num">
                                      <p:cBhvr>
                                        <p:cTn id="23" dur="500" fill="hold"/>
                                        <p:tgtEl>
                                          <p:spTgt spid="60">
                                            <p:txEl>
                                              <p:pRg st="6" end="6"/>
                                            </p:txEl>
                                          </p:spTgt>
                                        </p:tgtEl>
                                        <p:attrNameLst>
                                          <p:attrName>ppt_x</p:attrName>
                                        </p:attrNameLst>
                                      </p:cBhvr>
                                      <p:tavLst>
                                        <p:tav tm="0">
                                          <p:val>
                                            <p:strVal val="#ppt_x"/>
                                          </p:val>
                                        </p:tav>
                                        <p:tav tm="100000">
                                          <p:val>
                                            <p:strVal val="#ppt_x"/>
                                          </p:val>
                                        </p:tav>
                                      </p:tavLst>
                                    </p:anim>
                                    <p:anim calcmode="lin" valueType="num">
                                      <p:cBhvr>
                                        <p:cTn id="24" dur="500" fill="hold"/>
                                        <p:tgtEl>
                                          <p:spTgt spid="60">
                                            <p:txEl>
                                              <p:pRg st="6" end="6"/>
                                            </p:txEl>
                                          </p:spTgt>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nodeType="afterEffect" presetClass="entr" presetSubtype="4" presetID="2" grpId="1" fill="hold">
                                  <p:stCondLst>
                                    <p:cond delay="0"/>
                                  </p:stCondLst>
                                  <p:iterate type="el" backwards="0">
                                    <p:tmAbs val="0"/>
                                  </p:iterate>
                                  <p:childTnLst>
                                    <p:set>
                                      <p:cBhvr>
                                        <p:cTn id="27" fill="hold"/>
                                        <p:tgtEl>
                                          <p:spTgt spid="60">
                                            <p:txEl>
                                              <p:pRg st="7" end="7"/>
                                            </p:txEl>
                                          </p:spTgt>
                                        </p:tgtEl>
                                        <p:attrNameLst>
                                          <p:attrName>style.visibility</p:attrName>
                                        </p:attrNameLst>
                                      </p:cBhvr>
                                      <p:to>
                                        <p:strVal val="visible"/>
                                      </p:to>
                                    </p:set>
                                    <p:anim calcmode="lin" valueType="num">
                                      <p:cBhvr>
                                        <p:cTn id="28" dur="500" fill="hold"/>
                                        <p:tgtEl>
                                          <p:spTgt spid="60">
                                            <p:txEl>
                                              <p:pRg st="7" end="7"/>
                                            </p:txEl>
                                          </p:spTgt>
                                        </p:tgtEl>
                                        <p:attrNameLst>
                                          <p:attrName>ppt_x</p:attrName>
                                        </p:attrNameLst>
                                      </p:cBhvr>
                                      <p:tavLst>
                                        <p:tav tm="0">
                                          <p:val>
                                            <p:strVal val="#ppt_x"/>
                                          </p:val>
                                        </p:tav>
                                        <p:tav tm="100000">
                                          <p:val>
                                            <p:strVal val="#ppt_x"/>
                                          </p:val>
                                        </p:tav>
                                      </p:tavLst>
                                    </p:anim>
                                    <p:anim calcmode="lin" valueType="num">
                                      <p:cBhvr>
                                        <p:cTn id="29" dur="500" fill="hold"/>
                                        <p:tgtEl>
                                          <p:spTgt spid="60">
                                            <p:txEl>
                                              <p:pRg st="7" end="7"/>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nodeType="afterEffect" presetClass="entr" presetSubtype="4" presetID="2" grpId="1" fill="hold">
                                  <p:stCondLst>
                                    <p:cond delay="0"/>
                                  </p:stCondLst>
                                  <p:iterate type="el" backwards="0">
                                    <p:tmAbs val="0"/>
                                  </p:iterate>
                                  <p:childTnLst>
                                    <p:set>
                                      <p:cBhvr>
                                        <p:cTn id="32" fill="hold"/>
                                        <p:tgtEl>
                                          <p:spTgt spid="60">
                                            <p:txEl>
                                              <p:pRg st="8" end="8"/>
                                            </p:txEl>
                                          </p:spTgt>
                                        </p:tgtEl>
                                        <p:attrNameLst>
                                          <p:attrName>style.visibility</p:attrName>
                                        </p:attrNameLst>
                                      </p:cBhvr>
                                      <p:to>
                                        <p:strVal val="visible"/>
                                      </p:to>
                                    </p:set>
                                    <p:anim calcmode="lin" valueType="num">
                                      <p:cBhvr>
                                        <p:cTn id="33" dur="500" fill="hold"/>
                                        <p:tgtEl>
                                          <p:spTgt spid="60">
                                            <p:txEl>
                                              <p:pRg st="8" end="8"/>
                                            </p:txEl>
                                          </p:spTgt>
                                        </p:tgtEl>
                                        <p:attrNameLst>
                                          <p:attrName>ppt_x</p:attrName>
                                        </p:attrNameLst>
                                      </p:cBhvr>
                                      <p:tavLst>
                                        <p:tav tm="0">
                                          <p:val>
                                            <p:strVal val="#ppt_x"/>
                                          </p:val>
                                        </p:tav>
                                        <p:tav tm="100000">
                                          <p:val>
                                            <p:strVal val="#ppt_x"/>
                                          </p:val>
                                        </p:tav>
                                      </p:tavLst>
                                    </p:anim>
                                    <p:anim calcmode="lin" valueType="num">
                                      <p:cBhvr>
                                        <p:cTn id="34" dur="500" fill="hold"/>
                                        <p:tgtEl>
                                          <p:spTgt spid="6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nodeType="clickEffect" presetClass="entr" presetSubtype="4" presetID="2" grpId="1" fill="hold">
                                  <p:stCondLst>
                                    <p:cond delay="0"/>
                                  </p:stCondLst>
                                  <p:iterate type="el" backwards="0">
                                    <p:tmAbs val="0"/>
                                  </p:iterate>
                                  <p:childTnLst>
                                    <p:set>
                                      <p:cBhvr>
                                        <p:cTn id="38" fill="hold"/>
                                        <p:tgtEl>
                                          <p:spTgt spid="60">
                                            <p:txEl>
                                              <p:pRg st="9" end="9"/>
                                            </p:txEl>
                                          </p:spTgt>
                                        </p:tgtEl>
                                        <p:attrNameLst>
                                          <p:attrName>style.visibility</p:attrName>
                                        </p:attrNameLst>
                                      </p:cBhvr>
                                      <p:to>
                                        <p:strVal val="visible"/>
                                      </p:to>
                                    </p:set>
                                    <p:anim calcmode="lin" valueType="num">
                                      <p:cBhvr>
                                        <p:cTn id="39" dur="500" fill="hold"/>
                                        <p:tgtEl>
                                          <p:spTgt spid="60">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6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nodeType="clickEffect" presetClass="entr" presetSubtype="4" presetID="2" grpId="1" fill="hold">
                                  <p:stCondLst>
                                    <p:cond delay="0"/>
                                  </p:stCondLst>
                                  <p:iterate type="el" backwards="0">
                                    <p:tmAbs val="0"/>
                                  </p:iterate>
                                  <p:childTnLst>
                                    <p:set>
                                      <p:cBhvr>
                                        <p:cTn id="44" fill="hold"/>
                                        <p:tgtEl>
                                          <p:spTgt spid="60">
                                            <p:txEl>
                                              <p:pRg st="10" end="10"/>
                                            </p:txEl>
                                          </p:spTgt>
                                        </p:tgtEl>
                                        <p:attrNameLst>
                                          <p:attrName>style.visibility</p:attrName>
                                        </p:attrNameLst>
                                      </p:cBhvr>
                                      <p:to>
                                        <p:strVal val="visible"/>
                                      </p:to>
                                    </p:set>
                                    <p:anim calcmode="lin" valueType="num">
                                      <p:cBhvr>
                                        <p:cTn id="45" dur="500" fill="hold"/>
                                        <p:tgtEl>
                                          <p:spTgt spid="60">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6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nodeType="clickEffect" presetClass="entr" presetSubtype="4" presetID="2" grpId="1" fill="hold">
                                  <p:stCondLst>
                                    <p:cond delay="0"/>
                                  </p:stCondLst>
                                  <p:iterate type="el" backwards="0">
                                    <p:tmAbs val="0"/>
                                  </p:iterate>
                                  <p:childTnLst>
                                    <p:set>
                                      <p:cBhvr>
                                        <p:cTn id="50" fill="hold"/>
                                        <p:tgtEl>
                                          <p:spTgt spid="60">
                                            <p:txEl>
                                              <p:pRg st="11" end="11"/>
                                            </p:txEl>
                                          </p:spTgt>
                                        </p:tgtEl>
                                        <p:attrNameLst>
                                          <p:attrName>style.visibility</p:attrName>
                                        </p:attrNameLst>
                                      </p:cBhvr>
                                      <p:to>
                                        <p:strVal val="visible"/>
                                      </p:to>
                                    </p:set>
                                    <p:anim calcmode="lin" valueType="num">
                                      <p:cBhvr>
                                        <p:cTn id="51" dur="500" fill="hold"/>
                                        <p:tgtEl>
                                          <p:spTgt spid="60">
                                            <p:txEl>
                                              <p:pRg st="11" end="11"/>
                                            </p:txEl>
                                          </p:spTgt>
                                        </p:tgtEl>
                                        <p:attrNameLst>
                                          <p:attrName>ppt_x</p:attrName>
                                        </p:attrNameLst>
                                      </p:cBhvr>
                                      <p:tavLst>
                                        <p:tav tm="0">
                                          <p:val>
                                            <p:strVal val="#ppt_x"/>
                                          </p:val>
                                        </p:tav>
                                        <p:tav tm="100000">
                                          <p:val>
                                            <p:strVal val="#ppt_x"/>
                                          </p:val>
                                        </p:tav>
                                      </p:tavLst>
                                    </p:anim>
                                    <p:anim calcmode="lin" valueType="num">
                                      <p:cBhvr>
                                        <p:cTn id="52" dur="500" fill="hold"/>
                                        <p:tgtEl>
                                          <p:spTgt spid="60">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0"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nvSpPr>
        <p:spPr>
          <a:xfrm>
            <a:off x="76200" y="152399"/>
            <a:ext cx="8839200" cy="6631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400">
                <a:solidFill>
                  <a:srgbClr val="1F497D"/>
                </a:solidFill>
              </a:rPr>
              <a:t>     It is clear that the decline of a language must ultimately have political and economic causes: it is not due simply to the bad influence of this or that individual writer. But an effect can become a cause, reinforcing the original cause and producing the same effect in an intensified form, and so on indefinitely. A man may take to drink because he feels himself to be a failure, and then fail all the more completely because he drinks. It is rather the same thing that is happening to the English language. It becomes ugly and inaccurate because our thoughts are foolish, but the slovenliness of our language makes it easier for us to have foolish thoughts. The point is that the process is reversible. Modern English, especially written English, is full of bad habits which spread by imitation and which can be avoided if one is willing to take the necessary trouble. If one gets rid of these habits one can think more clearly, and to think clearly is a necessary first step towards political regeneration: so that the fight against bad English is not frivolous and is not the exclusive concern of professional writers</a:t>
            </a:r>
            <a:r>
              <a:rPr sz="1000">
                <a:solidFill>
                  <a:srgbClr val="1F497D"/>
                </a:solidFill>
              </a:rPr>
              <a:t>.                                                      George Orwell's classic essay, "Politics and the English Language" (1946).</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nvSpPr>
        <p:spPr>
          <a:xfrm>
            <a:off x="76200" y="152399"/>
            <a:ext cx="8839200" cy="6631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400">
                <a:solidFill>
                  <a:srgbClr val="1F497D"/>
                </a:solidFill>
              </a:rPr>
              <a:t>     It is clear that the decline of a language must ultimately have political and economic causes: it is not due simply to the bad influence of this or that individual writer. But an effect can become a cause, reinforcing the original cause and producing the same effect in an intensified form, and so on indefinitely. A man may take to drink because he feels himself to be a failure, and then fail all the more completely because he drinks. It is rather the same thing that is happening to the English language. It becomes ugly and inaccurate because our thoughts are foolish, but the slovenliness of our language makes it easier for us to have foolish thoughts. The point is that the process is reversible. Modern English, especially written English, is full of bad habits which spread by imitation and which can be avoided if one is willing to take the necessary trouble. </a:t>
            </a:r>
            <a:r>
              <a:rPr sz="2400">
                <a:solidFill>
                  <a:srgbClr val="C0504D"/>
                </a:solidFill>
              </a:rPr>
              <a:t>If one gets rid of these habits one can think more clearly, and to think clearly is a necessary first step towards political regeneration: so that the fight against bad English is not frivolous and is not the exclusive concern of professional writers</a:t>
            </a:r>
            <a:r>
              <a:rPr sz="1000"/>
              <a:t>.                                                      George Orwell's classic essay, "Politics and the English Language" (1946).</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457200" y="304801"/>
            <a:ext cx="8382000" cy="6200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3200">
                <a:solidFill>
                  <a:srgbClr val="1F497D"/>
                </a:solidFill>
              </a:rPr>
              <a:t>Questions to consider</a:t>
            </a:r>
            <a:endParaRPr sz="3200">
              <a:solidFill>
                <a:srgbClr val="1F497D"/>
              </a:solidFill>
            </a:endParaRPr>
          </a:p>
          <a:p>
            <a:pPr lvl="0"/>
            <a:r>
              <a:rPr sz="3200">
                <a:solidFill>
                  <a:srgbClr val="1F497D"/>
                </a:solidFill>
              </a:rPr>
              <a:t>What is the main idea of your paper in 25 or fewer words?</a:t>
            </a:r>
            <a:endParaRPr sz="3200">
              <a:solidFill>
                <a:srgbClr val="1F497D"/>
              </a:solidFill>
            </a:endParaRPr>
          </a:p>
          <a:p>
            <a:pPr lvl="0"/>
            <a:r>
              <a:rPr sz="3200">
                <a:solidFill>
                  <a:srgbClr val="1F497D"/>
                </a:solidFill>
              </a:rPr>
              <a:t>What is the assignment asking? How can you answer that question AND focus on a small area of investigation?</a:t>
            </a:r>
            <a:endParaRPr sz="3200">
              <a:solidFill>
                <a:srgbClr val="1F497D"/>
              </a:solidFill>
            </a:endParaRPr>
          </a:p>
          <a:p>
            <a:pPr lvl="0"/>
            <a:r>
              <a:rPr sz="3200">
                <a:solidFill>
                  <a:srgbClr val="1F497D"/>
                </a:solidFill>
              </a:rPr>
              <a:t>What "code words" (such as “short-term goals" or “long-term goals") does the draft of my thesis statement contain? Are these words adequately explained?</a:t>
            </a:r>
            <a:endParaRPr sz="3200">
              <a:solidFill>
                <a:srgbClr val="1F497D"/>
              </a:solidFill>
            </a:endParaRPr>
          </a:p>
          <a:p>
            <a:pPr lvl="0"/>
            <a:r>
              <a:rPr sz="3200">
                <a:solidFill>
                  <a:srgbClr val="1F497D"/>
                </a:solidFill>
              </a:rPr>
              <a:t>As you read over your paper, have you supported the thesis or disgressed? Where? How?</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8">
                                            <p:bg/>
                                          </p:spTgt>
                                        </p:tgtEl>
                                        <p:attrNameLst>
                                          <p:attrName>style.visibility</p:attrName>
                                        </p:attrNameLst>
                                      </p:cBhvr>
                                      <p:to>
                                        <p:strVal val="visible"/>
                                      </p:to>
                                    </p:set>
                                    <p:anim calcmode="lin" valueType="num">
                                      <p:cBhvr>
                                        <p:cTn id="7" dur="500" fill="hold"/>
                                        <p:tgtEl>
                                          <p:spTgt spid="68">
                                            <p:bg/>
                                          </p:spTgt>
                                        </p:tgtEl>
                                        <p:attrNameLst>
                                          <p:attrName>ppt_x</p:attrName>
                                        </p:attrNameLst>
                                      </p:cBhvr>
                                      <p:tavLst>
                                        <p:tav tm="0">
                                          <p:val>
                                            <p:strVal val="#ppt_x"/>
                                          </p:val>
                                        </p:tav>
                                        <p:tav tm="100000">
                                          <p:val>
                                            <p:strVal val="#ppt_x"/>
                                          </p:val>
                                        </p:tav>
                                      </p:tavLst>
                                    </p:anim>
                                    <p:anim calcmode="lin" valueType="num">
                                      <p:cBhvr>
                                        <p:cTn id="8" dur="500" fill="hold"/>
                                        <p:tgtEl>
                                          <p:spTgt spid="68">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8">
                                            <p:txEl>
                                              <p:pRg st="0" end="0"/>
                                            </p:txEl>
                                          </p:spTgt>
                                        </p:tgtEl>
                                        <p:attrNameLst>
                                          <p:attrName>style.visibility</p:attrName>
                                        </p:attrNameLst>
                                      </p:cBhvr>
                                      <p:to>
                                        <p:strVal val="visible"/>
                                      </p:to>
                                    </p:set>
                                    <p:anim calcmode="lin" valueType="num">
                                      <p:cBhvr>
                                        <p:cTn id="11" dur="5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8">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nodeType="afterEffect" presetClass="entr" presetSubtype="4" presetID="2" grpId="1" fill="hold">
                                  <p:stCondLst>
                                    <p:cond delay="0"/>
                                  </p:stCondLst>
                                  <p:iterate type="el" backwards="0">
                                    <p:tmAbs val="0"/>
                                  </p:iterate>
                                  <p:childTnLst>
                                    <p:set>
                                      <p:cBhvr>
                                        <p:cTn id="15" fill="hold"/>
                                        <p:tgtEl>
                                          <p:spTgt spid="68">
                                            <p:txEl>
                                              <p:pRg st="1" end="1"/>
                                            </p:txEl>
                                          </p:spTgt>
                                        </p:tgtEl>
                                        <p:attrNameLst>
                                          <p:attrName>style.visibility</p:attrName>
                                        </p:attrNameLst>
                                      </p:cBhvr>
                                      <p:to>
                                        <p:strVal val="visible"/>
                                      </p:to>
                                    </p:set>
                                    <p:anim calcmode="lin" valueType="num">
                                      <p:cBhvr>
                                        <p:cTn id="16" dur="500" fill="hold"/>
                                        <p:tgtEl>
                                          <p:spTgt spid="68">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4" presetID="2" grpId="1" fill="hold">
                                  <p:stCondLst>
                                    <p:cond delay="0"/>
                                  </p:stCondLst>
                                  <p:iterate type="el" backwards="0">
                                    <p:tmAbs val="0"/>
                                  </p:iterate>
                                  <p:childTnLst>
                                    <p:set>
                                      <p:cBhvr>
                                        <p:cTn id="21" fill="hold"/>
                                        <p:tgtEl>
                                          <p:spTgt spid="68">
                                            <p:txEl>
                                              <p:pRg st="2" end="2"/>
                                            </p:txEl>
                                          </p:spTgt>
                                        </p:tgtEl>
                                        <p:attrNameLst>
                                          <p:attrName>style.visibility</p:attrName>
                                        </p:attrNameLst>
                                      </p:cBhvr>
                                      <p:to>
                                        <p:strVal val="visible"/>
                                      </p:to>
                                    </p:set>
                                    <p:anim calcmode="lin" valueType="num">
                                      <p:cBhvr>
                                        <p:cTn id="22" dur="500" fill="hold"/>
                                        <p:tgtEl>
                                          <p:spTgt spid="6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68">
                                            <p:txEl>
                                              <p:pRg st="3" end="3"/>
                                            </p:txEl>
                                          </p:spTgt>
                                        </p:tgtEl>
                                        <p:attrNameLst>
                                          <p:attrName>style.visibility</p:attrName>
                                        </p:attrNameLst>
                                      </p:cBhvr>
                                      <p:to>
                                        <p:strVal val="visible"/>
                                      </p:to>
                                    </p:set>
                                    <p:anim calcmode="lin" valueType="num">
                                      <p:cBhvr>
                                        <p:cTn id="28" dur="500" fill="hold"/>
                                        <p:tgtEl>
                                          <p:spTgt spid="68">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6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68">
                                            <p:txEl>
                                              <p:pRg st="4" end="4"/>
                                            </p:txEl>
                                          </p:spTgt>
                                        </p:tgtEl>
                                        <p:attrNameLst>
                                          <p:attrName>style.visibility</p:attrName>
                                        </p:attrNameLst>
                                      </p:cBhvr>
                                      <p:to>
                                        <p:strVal val="visible"/>
                                      </p:to>
                                    </p:set>
                                    <p:anim calcmode="lin" valueType="num">
                                      <p:cBhvr>
                                        <p:cTn id="34" dur="500" fill="hold"/>
                                        <p:tgtEl>
                                          <p:spTgt spid="68">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6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8" grpId="1"/>
    </p:bldLst>
  </p:timing>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